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6858000" cy="9144000"/>
  <p:embeddedFontLst>
    <p:embeddedFont>
      <p:font typeface="Roboto" panose="020B0604020202020204"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1" d="100"/>
          <a:sy n="111" d="100"/>
        </p:scale>
        <p:origin x="396" y="9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9c4d488dfd_0_11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9c4d488dfd_0_1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9c4d488dfd_0_12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9c4d488dfd_0_1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9c4d488dfd_0_13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9c4d488dfd_0_1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9c4d488dfd_0_15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 name="Google Shape;128;g9c4d488dfd_0_1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9c4d488dfd_0_15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 name="Google Shape;133;g9c4d488dfd_0_1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9c4d488dfd_0_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9c4d488dfd_0_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9c4d488dfd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9c4d488dfd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9c4d488dfd_0_6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9c4d488dfd_0_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9c4d488dfd_0_7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9c4d488dfd_0_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9c4d488dfd_0_7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9c4d488dfd_0_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9c4d488dfd_0_8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9c4d488dfd_0_8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9c4d488dfd_0_9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9c4d488dfd_0_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9c4d488dfd_0_10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9c4d488dfd_0_1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200"/>
              <a:buNone/>
              <a:defRPr sz="52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28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0"/>
              <a:buNone/>
              <a:defRPr sz="12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rtl="0">
              <a:spcBef>
                <a:spcPts val="0"/>
              </a:spcBef>
              <a:spcAft>
                <a:spcPts val="0"/>
              </a:spcAft>
              <a:buSzPts val="1800"/>
              <a:buChar char="●"/>
              <a:defRPr/>
            </a:lvl1pPr>
            <a:lvl2pPr marL="914400" lvl="1" indent="-317500" algn="ctr" rtl="0">
              <a:spcBef>
                <a:spcPts val="1600"/>
              </a:spcBef>
              <a:spcAft>
                <a:spcPts val="0"/>
              </a:spcAft>
              <a:buSzPts val="1400"/>
              <a:buChar char="○"/>
              <a:defRPr/>
            </a:lvl2pPr>
            <a:lvl3pPr marL="1371600" lvl="2" indent="-317500" algn="ctr" rtl="0">
              <a:spcBef>
                <a:spcPts val="1600"/>
              </a:spcBef>
              <a:spcAft>
                <a:spcPts val="0"/>
              </a:spcAft>
              <a:buSzPts val="1400"/>
              <a:buChar char="■"/>
              <a:defRPr/>
            </a:lvl3pPr>
            <a:lvl4pPr marL="1828800" lvl="3" indent="-317500" algn="ctr" rtl="0">
              <a:spcBef>
                <a:spcPts val="1600"/>
              </a:spcBef>
              <a:spcAft>
                <a:spcPts val="0"/>
              </a:spcAft>
              <a:buSzPts val="1400"/>
              <a:buChar char="●"/>
              <a:defRPr/>
            </a:lvl4pPr>
            <a:lvl5pPr marL="2286000" lvl="4" indent="-317500" algn="ctr" rtl="0">
              <a:spcBef>
                <a:spcPts val="1600"/>
              </a:spcBef>
              <a:spcAft>
                <a:spcPts val="0"/>
              </a:spcAft>
              <a:buSzPts val="1400"/>
              <a:buChar char="○"/>
              <a:defRPr/>
            </a:lvl5pPr>
            <a:lvl6pPr marL="2743200" lvl="5" indent="-317500" algn="ctr" rtl="0">
              <a:spcBef>
                <a:spcPts val="1600"/>
              </a:spcBef>
              <a:spcAft>
                <a:spcPts val="0"/>
              </a:spcAft>
              <a:buSzPts val="1400"/>
              <a:buChar char="■"/>
              <a:defRPr/>
            </a:lvl6pPr>
            <a:lvl7pPr marL="3200400" lvl="6" indent="-317500" algn="ctr" rtl="0">
              <a:spcBef>
                <a:spcPts val="1600"/>
              </a:spcBef>
              <a:spcAft>
                <a:spcPts val="0"/>
              </a:spcAft>
              <a:buSzPts val="1400"/>
              <a:buChar char="●"/>
              <a:defRPr/>
            </a:lvl7pPr>
            <a:lvl8pPr marL="3657600" lvl="7" indent="-317500" algn="ctr" rtl="0">
              <a:spcBef>
                <a:spcPts val="1600"/>
              </a:spcBef>
              <a:spcAft>
                <a:spcPts val="0"/>
              </a:spcAft>
              <a:buSzPts val="1400"/>
              <a:buChar char="○"/>
              <a:defRPr/>
            </a:lvl8pPr>
            <a:lvl9pPr marL="4114800" lvl="8" indent="-317500" algn="ctr" rtl="0">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sz="14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sz="14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rtl="0">
              <a:spcBef>
                <a:spcPts val="0"/>
              </a:spcBef>
              <a:spcAft>
                <a:spcPts val="0"/>
              </a:spcAft>
              <a:buSzPts val="1200"/>
              <a:buChar char="●"/>
              <a:defRPr sz="12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4200"/>
              <a:buNone/>
              <a:defRPr sz="42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100"/>
              <a:buNone/>
              <a:defRPr sz="21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rtl="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1155CC"/>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2800"/>
              <a:buNone/>
              <a:defRPr sz="2800">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rtl="0">
              <a:lnSpc>
                <a:spcPct val="115000"/>
              </a:lnSpc>
              <a:spcBef>
                <a:spcPts val="0"/>
              </a:spcBef>
              <a:spcAft>
                <a:spcPts val="0"/>
              </a:spcAft>
              <a:buClr>
                <a:schemeClr val="dk2"/>
              </a:buClr>
              <a:buSzPts val="1800"/>
              <a:buChar char="●"/>
              <a:defRPr sz="1800">
                <a:solidFill>
                  <a:schemeClr val="dk2"/>
                </a:solidFill>
              </a:defRPr>
            </a:lvl1pPr>
            <a:lvl2pPr marL="914400" lvl="1" indent="-317500" rtl="0">
              <a:lnSpc>
                <a:spcPct val="115000"/>
              </a:lnSpc>
              <a:spcBef>
                <a:spcPts val="1600"/>
              </a:spcBef>
              <a:spcAft>
                <a:spcPts val="0"/>
              </a:spcAft>
              <a:buClr>
                <a:schemeClr val="dk2"/>
              </a:buClr>
              <a:buSzPts val="1400"/>
              <a:buChar char="○"/>
              <a:defRPr>
                <a:solidFill>
                  <a:schemeClr val="dk2"/>
                </a:solidFill>
              </a:defRPr>
            </a:lvl2pPr>
            <a:lvl3pPr marL="1371600" lvl="2" indent="-317500" rtl="0">
              <a:lnSpc>
                <a:spcPct val="115000"/>
              </a:lnSpc>
              <a:spcBef>
                <a:spcPts val="1600"/>
              </a:spcBef>
              <a:spcAft>
                <a:spcPts val="0"/>
              </a:spcAft>
              <a:buClr>
                <a:schemeClr val="dk2"/>
              </a:buClr>
              <a:buSzPts val="1400"/>
              <a:buChar char="■"/>
              <a:defRPr>
                <a:solidFill>
                  <a:schemeClr val="dk2"/>
                </a:solidFill>
              </a:defRPr>
            </a:lvl3pPr>
            <a:lvl4pPr marL="1828800" lvl="3" indent="-317500" rtl="0">
              <a:lnSpc>
                <a:spcPct val="115000"/>
              </a:lnSpc>
              <a:spcBef>
                <a:spcPts val="1600"/>
              </a:spcBef>
              <a:spcAft>
                <a:spcPts val="0"/>
              </a:spcAft>
              <a:buClr>
                <a:schemeClr val="dk2"/>
              </a:buClr>
              <a:buSzPts val="1400"/>
              <a:buChar char="●"/>
              <a:defRPr>
                <a:solidFill>
                  <a:schemeClr val="dk2"/>
                </a:solidFill>
              </a:defRPr>
            </a:lvl4pPr>
            <a:lvl5pPr marL="2286000" lvl="4" indent="-317500" rtl="0">
              <a:lnSpc>
                <a:spcPct val="115000"/>
              </a:lnSpc>
              <a:spcBef>
                <a:spcPts val="1600"/>
              </a:spcBef>
              <a:spcAft>
                <a:spcPts val="0"/>
              </a:spcAft>
              <a:buClr>
                <a:schemeClr val="dk2"/>
              </a:buClr>
              <a:buSzPts val="1400"/>
              <a:buChar char="○"/>
              <a:defRPr>
                <a:solidFill>
                  <a:schemeClr val="dk2"/>
                </a:solidFill>
              </a:defRPr>
            </a:lvl5pPr>
            <a:lvl6pPr marL="2743200" lvl="5" indent="-317500" rtl="0">
              <a:lnSpc>
                <a:spcPct val="115000"/>
              </a:lnSpc>
              <a:spcBef>
                <a:spcPts val="1600"/>
              </a:spcBef>
              <a:spcAft>
                <a:spcPts val="0"/>
              </a:spcAft>
              <a:buClr>
                <a:schemeClr val="dk2"/>
              </a:buClr>
              <a:buSzPts val="1400"/>
              <a:buChar char="■"/>
              <a:defRPr>
                <a:solidFill>
                  <a:schemeClr val="dk2"/>
                </a:solidFill>
              </a:defRPr>
            </a:lvl6pPr>
            <a:lvl7pPr marL="3200400" lvl="6" indent="-317500" rtl="0">
              <a:lnSpc>
                <a:spcPct val="115000"/>
              </a:lnSpc>
              <a:spcBef>
                <a:spcPts val="1600"/>
              </a:spcBef>
              <a:spcAft>
                <a:spcPts val="0"/>
              </a:spcAft>
              <a:buClr>
                <a:schemeClr val="dk2"/>
              </a:buClr>
              <a:buSzPts val="1400"/>
              <a:buChar char="●"/>
              <a:defRPr>
                <a:solidFill>
                  <a:schemeClr val="dk2"/>
                </a:solidFill>
              </a:defRPr>
            </a:lvl7pPr>
            <a:lvl8pPr marL="3657600" lvl="7" indent="-317500" rtl="0">
              <a:lnSpc>
                <a:spcPct val="115000"/>
              </a:lnSpc>
              <a:spcBef>
                <a:spcPts val="1600"/>
              </a:spcBef>
              <a:spcAft>
                <a:spcPts val="0"/>
              </a:spcAft>
              <a:buClr>
                <a:schemeClr val="dk2"/>
              </a:buClr>
              <a:buSzPts val="1400"/>
              <a:buChar char="○"/>
              <a:defRPr>
                <a:solidFill>
                  <a:schemeClr val="dk2"/>
                </a:solidFill>
              </a:defRPr>
            </a:lvl8pPr>
            <a:lvl9pPr marL="4114800" lvl="8" indent="-317500" rtl="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rtl="0">
              <a:buNone/>
              <a:defRPr sz="1000">
                <a:solidFill>
                  <a:schemeClr val="dk2"/>
                </a:solidFill>
              </a:defRPr>
            </a:lvl1pPr>
            <a:lvl2pPr lvl="1" algn="r" rtl="0">
              <a:buNone/>
              <a:defRPr sz="1000">
                <a:solidFill>
                  <a:schemeClr val="dk2"/>
                </a:solidFill>
              </a:defRPr>
            </a:lvl2pPr>
            <a:lvl3pPr lvl="2" algn="r" rtl="0">
              <a:buNone/>
              <a:defRPr sz="1000">
                <a:solidFill>
                  <a:schemeClr val="dk2"/>
                </a:solidFill>
              </a:defRPr>
            </a:lvl3pPr>
            <a:lvl4pPr lvl="3" algn="r" rtl="0">
              <a:buNone/>
              <a:defRPr sz="1000">
                <a:solidFill>
                  <a:schemeClr val="dk2"/>
                </a:solidFill>
              </a:defRPr>
            </a:lvl4pPr>
            <a:lvl5pPr lvl="4" algn="r" rtl="0">
              <a:buNone/>
              <a:defRPr sz="1000">
                <a:solidFill>
                  <a:schemeClr val="dk2"/>
                </a:solidFill>
              </a:defRPr>
            </a:lvl5pPr>
            <a:lvl6pPr lvl="5" algn="r" rtl="0">
              <a:buNone/>
              <a:defRPr sz="1000">
                <a:solidFill>
                  <a:schemeClr val="dk2"/>
                </a:solidFill>
              </a:defRPr>
            </a:lvl6pPr>
            <a:lvl7pPr lvl="6" algn="r" rtl="0">
              <a:buNone/>
              <a:defRPr sz="1000">
                <a:solidFill>
                  <a:schemeClr val="dk2"/>
                </a:solidFill>
              </a:defRPr>
            </a:lvl7pPr>
            <a:lvl8pPr lvl="7" algn="r" rtl="0">
              <a:buNone/>
              <a:defRPr sz="1000">
                <a:solidFill>
                  <a:schemeClr val="dk2"/>
                </a:solidFill>
              </a:defRPr>
            </a:lvl8pPr>
            <a:lvl9pPr lvl="8" algn="r" rtl="0">
              <a:buNone/>
              <a:defRPr sz="1000">
                <a:solidFill>
                  <a:schemeClr val="dk2"/>
                </a:solidFill>
              </a:defRPr>
            </a:lvl9pPr>
          </a:lstStyle>
          <a:p>
            <a:pPr marL="0" lvl="0" indent="0" algn="r" rtl="0">
              <a:spcBef>
                <a:spcPts val="0"/>
              </a:spcBef>
              <a:spcAft>
                <a:spcPts val="0"/>
              </a:spcAft>
              <a:buNone/>
            </a:pPr>
            <a:fld id="{00000000-1234-1234-1234-123412341234}" type="slidenum">
              <a:rPr lang="sv"/>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0" y="161500"/>
            <a:ext cx="8520600" cy="21369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sv" sz="6600" b="1">
                <a:solidFill>
                  <a:schemeClr val="lt1"/>
                </a:solidFill>
              </a:rPr>
              <a:t>Välkommen!</a:t>
            </a:r>
            <a:endParaRPr sz="6600" b="1">
              <a:solidFill>
                <a:schemeClr val="lt1"/>
              </a:solidFill>
            </a:endParaRPr>
          </a:p>
          <a:p>
            <a:pPr marL="0" lvl="0" indent="0" algn="ctr" rtl="0">
              <a:spcBef>
                <a:spcPts val="0"/>
              </a:spcBef>
              <a:spcAft>
                <a:spcPts val="0"/>
              </a:spcAft>
              <a:buNone/>
            </a:pPr>
            <a:r>
              <a:rPr lang="sv" b="1">
                <a:solidFill>
                  <a:schemeClr val="lt1"/>
                </a:solidFill>
              </a:rPr>
              <a:t>Hofors AIF ledarträff 17/10</a:t>
            </a:r>
            <a:endParaRPr b="1">
              <a:solidFill>
                <a:schemeClr val="lt1"/>
              </a:solidFill>
            </a:endParaRPr>
          </a:p>
        </p:txBody>
      </p:sp>
      <p:sp>
        <p:nvSpPr>
          <p:cNvPr id="55" name="Google Shape;55;p13"/>
          <p:cNvSpPr txBox="1">
            <a:spLocks noGrp="1"/>
          </p:cNvSpPr>
          <p:nvPr>
            <p:ph type="subTitle" idx="1"/>
          </p:nvPr>
        </p:nvSpPr>
        <p:spPr>
          <a:xfrm>
            <a:off x="311700" y="2571750"/>
            <a:ext cx="8520600" cy="2385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sz="1900" dirty="0">
                <a:solidFill>
                  <a:schemeClr val="lt1"/>
                </a:solidFill>
              </a:rPr>
              <a:t>kl. 10.00 	Kaffe o presentation</a:t>
            </a:r>
            <a:endParaRPr sz="1900" dirty="0">
              <a:solidFill>
                <a:schemeClr val="lt1"/>
              </a:solidFill>
            </a:endParaRPr>
          </a:p>
          <a:p>
            <a:pPr marL="0" lvl="0" indent="0" algn="l" rtl="0">
              <a:spcBef>
                <a:spcPts val="0"/>
              </a:spcBef>
              <a:spcAft>
                <a:spcPts val="0"/>
              </a:spcAft>
              <a:buNone/>
            </a:pPr>
            <a:r>
              <a:rPr lang="sv" sz="1900" dirty="0">
                <a:solidFill>
                  <a:schemeClr val="lt1"/>
                </a:solidFill>
              </a:rPr>
              <a:t>kl. 10.15 	Information från styrelsen</a:t>
            </a:r>
            <a:endParaRPr sz="1900" dirty="0">
              <a:solidFill>
                <a:schemeClr val="lt1"/>
              </a:solidFill>
            </a:endParaRPr>
          </a:p>
          <a:p>
            <a:pPr marL="0" lvl="0" indent="0" algn="l" rtl="0">
              <a:spcBef>
                <a:spcPts val="0"/>
              </a:spcBef>
              <a:spcAft>
                <a:spcPts val="0"/>
              </a:spcAft>
              <a:buNone/>
            </a:pPr>
            <a:r>
              <a:rPr lang="sv" sz="1900" dirty="0">
                <a:solidFill>
                  <a:schemeClr val="lt1"/>
                </a:solidFill>
              </a:rPr>
              <a:t>kl. 10.45	GFF/Daniel Sundström, spelarutbildning och klimatet kring</a:t>
            </a:r>
            <a:endParaRPr sz="1900" dirty="0">
              <a:solidFill>
                <a:schemeClr val="lt1"/>
              </a:solidFill>
            </a:endParaRPr>
          </a:p>
          <a:p>
            <a:pPr marL="1371600" lvl="0" indent="457200" algn="l" rtl="0">
              <a:spcBef>
                <a:spcPts val="0"/>
              </a:spcBef>
              <a:spcAft>
                <a:spcPts val="0"/>
              </a:spcAft>
              <a:buNone/>
            </a:pPr>
            <a:r>
              <a:rPr lang="sv" sz="1900" dirty="0">
                <a:solidFill>
                  <a:schemeClr val="lt1"/>
                </a:solidFill>
              </a:rPr>
              <a:t>kring våra arenor/matcher/träningar  	</a:t>
            </a:r>
            <a:endParaRPr sz="1900" dirty="0">
              <a:solidFill>
                <a:schemeClr val="lt1"/>
              </a:solidFill>
            </a:endParaRPr>
          </a:p>
          <a:p>
            <a:pPr marL="0" lvl="0" indent="0" algn="l" rtl="0">
              <a:spcBef>
                <a:spcPts val="0"/>
              </a:spcBef>
              <a:spcAft>
                <a:spcPts val="0"/>
              </a:spcAft>
              <a:buNone/>
            </a:pPr>
            <a:r>
              <a:rPr lang="sv" sz="1900" dirty="0">
                <a:solidFill>
                  <a:schemeClr val="lt1"/>
                </a:solidFill>
              </a:rPr>
              <a:t>kl. 11.45 	Lunch och samtal kring spelarutbildning i Hofors AIF</a:t>
            </a:r>
            <a:endParaRPr sz="1900" dirty="0">
              <a:solidFill>
                <a:schemeClr val="lt1"/>
              </a:solidFill>
            </a:endParaRPr>
          </a:p>
          <a:p>
            <a:pPr marL="1371600" lvl="0" indent="457200" algn="l" rtl="0">
              <a:spcBef>
                <a:spcPts val="0"/>
              </a:spcBef>
              <a:spcAft>
                <a:spcPts val="0"/>
              </a:spcAft>
              <a:buNone/>
            </a:pPr>
            <a:r>
              <a:rPr lang="sv" sz="1900" dirty="0">
                <a:solidFill>
                  <a:schemeClr val="lt1"/>
                </a:solidFill>
              </a:rPr>
              <a:t>och diskussion kring verksamheten, lagen, träningar 2021 </a:t>
            </a:r>
            <a:endParaRPr sz="1900" dirty="0">
              <a:solidFill>
                <a:schemeClr val="lt1"/>
              </a:solidFill>
            </a:endParaRPr>
          </a:p>
          <a:p>
            <a:pPr marL="0" lvl="0" indent="0" algn="l" rtl="0">
              <a:spcBef>
                <a:spcPts val="0"/>
              </a:spcBef>
              <a:spcAft>
                <a:spcPts val="0"/>
              </a:spcAft>
              <a:buNone/>
            </a:pPr>
            <a:r>
              <a:rPr lang="sv" sz="1900" dirty="0">
                <a:solidFill>
                  <a:schemeClr val="lt1"/>
                </a:solidFill>
              </a:rPr>
              <a:t>kl 12.40		Avslutning och sammanfattning</a:t>
            </a:r>
            <a:endParaRPr sz="1900" dirty="0">
              <a:solidFill>
                <a:schemeClr val="lt1"/>
              </a:solidFill>
            </a:endParaRPr>
          </a:p>
          <a:p>
            <a:pPr marL="0" lvl="0" indent="0" algn="l" rtl="0">
              <a:spcBef>
                <a:spcPts val="0"/>
              </a:spcBef>
              <a:spcAft>
                <a:spcPts val="0"/>
              </a:spcAft>
              <a:buNone/>
            </a:pPr>
            <a:r>
              <a:rPr lang="sv" sz="1900" dirty="0">
                <a:solidFill>
                  <a:schemeClr val="lt1"/>
                </a:solidFill>
              </a:rPr>
              <a:t>kl. 13.00	SLUT</a:t>
            </a:r>
            <a:endParaRPr sz="1900" dirty="0">
              <a:solidFill>
                <a:schemeClr val="lt1"/>
              </a:solidFill>
            </a:endParaRPr>
          </a:p>
          <a:p>
            <a:pPr marL="0" lvl="0" indent="0" algn="l" rtl="0">
              <a:spcBef>
                <a:spcPts val="0"/>
              </a:spcBef>
              <a:spcAft>
                <a:spcPts val="0"/>
              </a:spcAft>
              <a:buNone/>
            </a:pPr>
            <a:endParaRPr sz="1900" dirty="0">
              <a:solidFill>
                <a:schemeClr val="l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2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sv" b="1">
                <a:solidFill>
                  <a:schemeClr val="lt1"/>
                </a:solidFill>
              </a:rPr>
              <a:t>Sammanfattning ledarenkät 2020</a:t>
            </a:r>
            <a:endParaRPr b="1">
              <a:solidFill>
                <a:schemeClr val="lt1"/>
              </a:solidFill>
            </a:endParaRPr>
          </a:p>
        </p:txBody>
      </p:sp>
      <p:sp>
        <p:nvSpPr>
          <p:cNvPr id="111" name="Google Shape;111;p22"/>
          <p:cNvSpPr txBox="1">
            <a:spLocks noGrp="1"/>
          </p:cNvSpPr>
          <p:nvPr>
            <p:ph type="body" idx="1"/>
          </p:nvPr>
        </p:nvSpPr>
        <p:spPr>
          <a:xfrm>
            <a:off x="311700" y="1017725"/>
            <a:ext cx="8520600" cy="3551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sz="1200">
                <a:solidFill>
                  <a:srgbClr val="202124"/>
                </a:solidFill>
                <a:highlight>
                  <a:srgbClr val="FFFFFF"/>
                </a:highlight>
                <a:latin typeface="Roboto"/>
                <a:ea typeface="Roboto"/>
                <a:cs typeface="Roboto"/>
                <a:sym typeface="Roboto"/>
              </a:rPr>
              <a:t>Vad skulle du behöva för att stärka och utveckla dig i din ledarroll i Hofors AIF?</a:t>
            </a:r>
            <a:endParaRPr sz="1200">
              <a:solidFill>
                <a:srgbClr val="202124"/>
              </a:solidFill>
              <a:highlight>
                <a:srgbClr val="FFFFFF"/>
              </a:highlight>
              <a:latin typeface="Roboto"/>
              <a:ea typeface="Roboto"/>
              <a:cs typeface="Roboto"/>
              <a:sym typeface="Roboto"/>
            </a:endParaRPr>
          </a:p>
          <a:p>
            <a:pPr marL="457200" marR="101600" lvl="0" indent="-282575" algn="l" rtl="0">
              <a:lnSpc>
                <a:spcPct val="142857"/>
              </a:lnSpc>
              <a:spcBef>
                <a:spcPts val="1600"/>
              </a:spcBef>
              <a:spcAft>
                <a:spcPts val="0"/>
              </a:spcAft>
              <a:buClr>
                <a:srgbClr val="202124"/>
              </a:buClr>
              <a:buSzPts val="850"/>
              <a:buFont typeface="Roboto"/>
              <a:buChar char="●"/>
            </a:pPr>
            <a:r>
              <a:rPr lang="sv" sz="850">
                <a:solidFill>
                  <a:srgbClr val="202124"/>
                </a:solidFill>
                <a:highlight>
                  <a:srgbClr val="F8F9FA"/>
                </a:highlight>
                <a:latin typeface="Roboto"/>
                <a:ea typeface="Roboto"/>
                <a:cs typeface="Roboto"/>
                <a:sym typeface="Roboto"/>
              </a:rPr>
              <a:t>Mer utbildning</a:t>
            </a:r>
            <a:endParaRPr sz="850">
              <a:solidFill>
                <a:srgbClr val="202124"/>
              </a:solidFill>
              <a:highlight>
                <a:srgbClr val="F8F9FA"/>
              </a:highlight>
              <a:latin typeface="Roboto"/>
              <a:ea typeface="Roboto"/>
              <a:cs typeface="Roboto"/>
              <a:sym typeface="Roboto"/>
            </a:endParaRPr>
          </a:p>
          <a:p>
            <a:pPr marL="457200" marR="101600" lvl="0" indent="-282575" algn="l" rtl="0">
              <a:lnSpc>
                <a:spcPct val="142857"/>
              </a:lnSpc>
              <a:spcBef>
                <a:spcPts val="0"/>
              </a:spcBef>
              <a:spcAft>
                <a:spcPts val="0"/>
              </a:spcAft>
              <a:buClr>
                <a:srgbClr val="202124"/>
              </a:buClr>
              <a:buSzPts val="850"/>
              <a:buFont typeface="Roboto"/>
              <a:buChar char="●"/>
            </a:pPr>
            <a:r>
              <a:rPr lang="sv" sz="850">
                <a:solidFill>
                  <a:srgbClr val="202124"/>
                </a:solidFill>
                <a:highlight>
                  <a:srgbClr val="F8F9FA"/>
                </a:highlight>
                <a:latin typeface="Roboto"/>
                <a:ea typeface="Roboto"/>
                <a:cs typeface="Roboto"/>
                <a:sym typeface="Roboto"/>
              </a:rPr>
              <a:t>Rutin på att leda gruppen. Fler roliga övningar i min repertoar. Vad är viktigt att tänka på för att utveckla spelarna. Känns som jag improviserar hela tiden. Tips och trix...</a:t>
            </a:r>
            <a:endParaRPr sz="850">
              <a:solidFill>
                <a:srgbClr val="202124"/>
              </a:solidFill>
              <a:highlight>
                <a:srgbClr val="F8F9FA"/>
              </a:highlight>
              <a:latin typeface="Roboto"/>
              <a:ea typeface="Roboto"/>
              <a:cs typeface="Roboto"/>
              <a:sym typeface="Roboto"/>
            </a:endParaRPr>
          </a:p>
          <a:p>
            <a:pPr marL="457200" marR="101600" lvl="0" indent="-282575" algn="l" rtl="0">
              <a:lnSpc>
                <a:spcPct val="142857"/>
              </a:lnSpc>
              <a:spcBef>
                <a:spcPts val="0"/>
              </a:spcBef>
              <a:spcAft>
                <a:spcPts val="0"/>
              </a:spcAft>
              <a:buClr>
                <a:srgbClr val="202124"/>
              </a:buClr>
              <a:buSzPts val="850"/>
              <a:buFont typeface="Roboto"/>
              <a:buChar char="●"/>
            </a:pPr>
            <a:r>
              <a:rPr lang="sv" sz="850">
                <a:solidFill>
                  <a:srgbClr val="202124"/>
                </a:solidFill>
                <a:highlight>
                  <a:srgbClr val="F8F9FA"/>
                </a:highlight>
                <a:latin typeface="Roboto"/>
                <a:ea typeface="Roboto"/>
                <a:cs typeface="Roboto"/>
                <a:sym typeface="Roboto"/>
              </a:rPr>
              <a:t>Vill inte</a:t>
            </a:r>
            <a:endParaRPr sz="850">
              <a:solidFill>
                <a:srgbClr val="202124"/>
              </a:solidFill>
              <a:highlight>
                <a:srgbClr val="F8F9FA"/>
              </a:highlight>
              <a:latin typeface="Roboto"/>
              <a:ea typeface="Roboto"/>
              <a:cs typeface="Roboto"/>
              <a:sym typeface="Roboto"/>
            </a:endParaRPr>
          </a:p>
          <a:p>
            <a:pPr marL="457200" marR="101600" lvl="0" indent="-282575" algn="l" rtl="0">
              <a:lnSpc>
                <a:spcPct val="142857"/>
              </a:lnSpc>
              <a:spcBef>
                <a:spcPts val="0"/>
              </a:spcBef>
              <a:spcAft>
                <a:spcPts val="0"/>
              </a:spcAft>
              <a:buClr>
                <a:srgbClr val="202124"/>
              </a:buClr>
              <a:buSzPts val="850"/>
              <a:buFont typeface="Roboto"/>
              <a:buChar char="●"/>
            </a:pPr>
            <a:r>
              <a:rPr lang="sv" sz="850">
                <a:solidFill>
                  <a:srgbClr val="202124"/>
                </a:solidFill>
                <a:highlight>
                  <a:srgbClr val="F8F9FA"/>
                </a:highlight>
                <a:latin typeface="Roboto"/>
                <a:ea typeface="Roboto"/>
                <a:cs typeface="Roboto"/>
                <a:sym typeface="Roboto"/>
              </a:rPr>
              <a:t>Vet ej</a:t>
            </a:r>
            <a:endParaRPr sz="850">
              <a:solidFill>
                <a:srgbClr val="202124"/>
              </a:solidFill>
              <a:highlight>
                <a:srgbClr val="F8F9FA"/>
              </a:highlight>
              <a:latin typeface="Roboto"/>
              <a:ea typeface="Roboto"/>
              <a:cs typeface="Roboto"/>
              <a:sym typeface="Roboto"/>
            </a:endParaRPr>
          </a:p>
          <a:p>
            <a:pPr marL="457200" marR="101600" lvl="0" indent="-282575" algn="l" rtl="0">
              <a:lnSpc>
                <a:spcPct val="142857"/>
              </a:lnSpc>
              <a:spcBef>
                <a:spcPts val="0"/>
              </a:spcBef>
              <a:spcAft>
                <a:spcPts val="0"/>
              </a:spcAft>
              <a:buClr>
                <a:srgbClr val="202124"/>
              </a:buClr>
              <a:buSzPts val="850"/>
              <a:buFont typeface="Roboto"/>
              <a:buChar char="●"/>
            </a:pPr>
            <a:r>
              <a:rPr lang="sv" sz="850">
                <a:solidFill>
                  <a:srgbClr val="202124"/>
                </a:solidFill>
                <a:highlight>
                  <a:srgbClr val="F8F9FA"/>
                </a:highlight>
                <a:latin typeface="Roboto"/>
                <a:ea typeface="Roboto"/>
                <a:cs typeface="Roboto"/>
                <a:sym typeface="Roboto"/>
              </a:rPr>
              <a:t>Utbildning kanske. Gärna att någon påpekar om det är något jag kan göra bättre.</a:t>
            </a:r>
            <a:endParaRPr sz="850">
              <a:solidFill>
                <a:srgbClr val="202124"/>
              </a:solidFill>
              <a:highlight>
                <a:srgbClr val="F8F9FA"/>
              </a:highlight>
              <a:latin typeface="Roboto"/>
              <a:ea typeface="Roboto"/>
              <a:cs typeface="Roboto"/>
              <a:sym typeface="Roboto"/>
            </a:endParaRPr>
          </a:p>
          <a:p>
            <a:pPr marL="457200" marR="101600" lvl="0" indent="-282575" algn="l" rtl="0">
              <a:lnSpc>
                <a:spcPct val="142857"/>
              </a:lnSpc>
              <a:spcBef>
                <a:spcPts val="0"/>
              </a:spcBef>
              <a:spcAft>
                <a:spcPts val="0"/>
              </a:spcAft>
              <a:buClr>
                <a:srgbClr val="202124"/>
              </a:buClr>
              <a:buSzPts val="850"/>
              <a:buFont typeface="Roboto"/>
              <a:buChar char="●"/>
            </a:pPr>
            <a:r>
              <a:rPr lang="sv" sz="850">
                <a:solidFill>
                  <a:srgbClr val="202124"/>
                </a:solidFill>
                <a:highlight>
                  <a:srgbClr val="F8F9FA"/>
                </a:highlight>
                <a:latin typeface="Roboto"/>
                <a:ea typeface="Roboto"/>
                <a:cs typeface="Roboto"/>
                <a:sym typeface="Roboto"/>
              </a:rPr>
              <a:t>Jag skulle behöva mer ren fotbollsmässig kunskap</a:t>
            </a:r>
            <a:endParaRPr sz="850">
              <a:solidFill>
                <a:srgbClr val="202124"/>
              </a:solidFill>
              <a:highlight>
                <a:srgbClr val="F8F9FA"/>
              </a:highlight>
              <a:latin typeface="Roboto"/>
              <a:ea typeface="Roboto"/>
              <a:cs typeface="Roboto"/>
              <a:sym typeface="Roboto"/>
            </a:endParaRPr>
          </a:p>
          <a:p>
            <a:pPr marL="457200" marR="101600" lvl="0" indent="-282575" algn="l" rtl="0">
              <a:lnSpc>
                <a:spcPct val="142857"/>
              </a:lnSpc>
              <a:spcBef>
                <a:spcPts val="0"/>
              </a:spcBef>
              <a:spcAft>
                <a:spcPts val="0"/>
              </a:spcAft>
              <a:buClr>
                <a:srgbClr val="202124"/>
              </a:buClr>
              <a:buSzPts val="850"/>
              <a:buFont typeface="Roboto"/>
              <a:buChar char="●"/>
            </a:pPr>
            <a:r>
              <a:rPr lang="sv" sz="850">
                <a:solidFill>
                  <a:srgbClr val="202124"/>
                </a:solidFill>
                <a:highlight>
                  <a:srgbClr val="F8F9FA"/>
                </a:highlight>
                <a:latin typeface="Roboto"/>
                <a:ea typeface="Roboto"/>
                <a:cs typeface="Roboto"/>
                <a:sym typeface="Roboto"/>
              </a:rPr>
              <a:t>Ev mer utb, övningsbank</a:t>
            </a:r>
            <a:endParaRPr sz="850">
              <a:solidFill>
                <a:srgbClr val="202124"/>
              </a:solidFill>
              <a:highlight>
                <a:srgbClr val="F8F9FA"/>
              </a:highlight>
              <a:latin typeface="Roboto"/>
              <a:ea typeface="Roboto"/>
              <a:cs typeface="Roboto"/>
              <a:sym typeface="Roboto"/>
            </a:endParaRPr>
          </a:p>
          <a:p>
            <a:pPr marL="457200" marR="101600" lvl="0" indent="-282575" algn="l" rtl="0">
              <a:lnSpc>
                <a:spcPct val="142857"/>
              </a:lnSpc>
              <a:spcBef>
                <a:spcPts val="0"/>
              </a:spcBef>
              <a:spcAft>
                <a:spcPts val="0"/>
              </a:spcAft>
              <a:buClr>
                <a:srgbClr val="202124"/>
              </a:buClr>
              <a:buSzPts val="850"/>
              <a:buFont typeface="Roboto"/>
              <a:buChar char="●"/>
            </a:pPr>
            <a:r>
              <a:rPr lang="sv" sz="850">
                <a:solidFill>
                  <a:srgbClr val="202124"/>
                </a:solidFill>
                <a:highlight>
                  <a:srgbClr val="F8F9FA"/>
                </a:highlight>
                <a:latin typeface="Roboto"/>
                <a:ea typeface="Roboto"/>
                <a:cs typeface="Roboto"/>
                <a:sym typeface="Roboto"/>
              </a:rPr>
              <a:t>Närmare samarbete mellan ledare och lag tror jag skulle stärka både personer och föreningen.</a:t>
            </a:r>
            <a:endParaRPr sz="850">
              <a:solidFill>
                <a:srgbClr val="202124"/>
              </a:solidFill>
              <a:highlight>
                <a:srgbClr val="F8F9FA"/>
              </a:highlight>
              <a:latin typeface="Roboto"/>
              <a:ea typeface="Roboto"/>
              <a:cs typeface="Roboto"/>
              <a:sym typeface="Roboto"/>
            </a:endParaRPr>
          </a:p>
          <a:p>
            <a:pPr marL="457200" marR="101600" lvl="0" indent="-282575" algn="l" rtl="0">
              <a:lnSpc>
                <a:spcPct val="142857"/>
              </a:lnSpc>
              <a:spcBef>
                <a:spcPts val="0"/>
              </a:spcBef>
              <a:spcAft>
                <a:spcPts val="0"/>
              </a:spcAft>
              <a:buClr>
                <a:srgbClr val="202124"/>
              </a:buClr>
              <a:buSzPts val="850"/>
              <a:buFont typeface="Roboto"/>
              <a:buChar char="●"/>
            </a:pPr>
            <a:r>
              <a:rPr lang="sv" sz="850">
                <a:solidFill>
                  <a:srgbClr val="202124"/>
                </a:solidFill>
                <a:highlight>
                  <a:srgbClr val="F8F9FA"/>
                </a:highlight>
                <a:latin typeface="Roboto"/>
                <a:ea typeface="Roboto"/>
                <a:cs typeface="Roboto"/>
                <a:sym typeface="Roboto"/>
              </a:rPr>
              <a:t>Kurser och tydliga mål ifrån föreningen.</a:t>
            </a:r>
            <a:endParaRPr sz="850">
              <a:solidFill>
                <a:srgbClr val="202124"/>
              </a:solidFill>
              <a:highlight>
                <a:srgbClr val="F8F9FA"/>
              </a:highlight>
              <a:latin typeface="Roboto"/>
              <a:ea typeface="Roboto"/>
              <a:cs typeface="Roboto"/>
              <a:sym typeface="Roboto"/>
            </a:endParaRPr>
          </a:p>
          <a:p>
            <a:pPr marL="457200" marR="101600" lvl="0" indent="-282575" algn="l" rtl="0">
              <a:lnSpc>
                <a:spcPct val="142857"/>
              </a:lnSpc>
              <a:spcBef>
                <a:spcPts val="0"/>
              </a:spcBef>
              <a:spcAft>
                <a:spcPts val="0"/>
              </a:spcAft>
              <a:buClr>
                <a:srgbClr val="202124"/>
              </a:buClr>
              <a:buSzPts val="850"/>
              <a:buFont typeface="Roboto"/>
              <a:buChar char="●"/>
            </a:pPr>
            <a:r>
              <a:rPr lang="sv" sz="850">
                <a:solidFill>
                  <a:srgbClr val="202124"/>
                </a:solidFill>
                <a:highlight>
                  <a:srgbClr val="F8F9FA"/>
                </a:highlight>
                <a:latin typeface="Roboto"/>
                <a:ea typeface="Roboto"/>
                <a:cs typeface="Roboto"/>
                <a:sym typeface="Roboto"/>
              </a:rPr>
              <a:t>36-timmarsdygn. Brist på tid för tillfället</a:t>
            </a:r>
            <a:endParaRPr sz="850">
              <a:solidFill>
                <a:srgbClr val="202124"/>
              </a:solidFill>
              <a:highlight>
                <a:srgbClr val="F8F9FA"/>
              </a:highlight>
              <a:latin typeface="Roboto"/>
              <a:ea typeface="Roboto"/>
              <a:cs typeface="Roboto"/>
              <a:sym typeface="Roboto"/>
            </a:endParaRPr>
          </a:p>
          <a:p>
            <a:pPr marL="457200" marR="101600" lvl="0" indent="-282575" algn="l" rtl="0">
              <a:lnSpc>
                <a:spcPct val="142857"/>
              </a:lnSpc>
              <a:spcBef>
                <a:spcPts val="0"/>
              </a:spcBef>
              <a:spcAft>
                <a:spcPts val="0"/>
              </a:spcAft>
              <a:buClr>
                <a:srgbClr val="202124"/>
              </a:buClr>
              <a:buSzPts val="850"/>
              <a:buFont typeface="Roboto"/>
              <a:buChar char="●"/>
            </a:pPr>
            <a:r>
              <a:rPr lang="sv" sz="850">
                <a:solidFill>
                  <a:srgbClr val="202124"/>
                </a:solidFill>
                <a:highlight>
                  <a:srgbClr val="F8F9FA"/>
                </a:highlight>
                <a:latin typeface="Roboto"/>
                <a:ea typeface="Roboto"/>
                <a:cs typeface="Roboto"/>
                <a:sym typeface="Roboto"/>
              </a:rPr>
              <a:t>Jag behöver (tuffa) till mig lite mera och vara mer bestämd.</a:t>
            </a:r>
            <a:endParaRPr sz="850">
              <a:solidFill>
                <a:srgbClr val="202124"/>
              </a:solidFill>
              <a:highlight>
                <a:srgbClr val="F8F9FA"/>
              </a:highlight>
              <a:latin typeface="Roboto"/>
              <a:ea typeface="Roboto"/>
              <a:cs typeface="Roboto"/>
              <a:sym typeface="Roboto"/>
            </a:endParaRPr>
          </a:p>
          <a:p>
            <a:pPr marL="457200" marR="101600" lvl="0" indent="-282575" algn="l" rtl="0">
              <a:lnSpc>
                <a:spcPct val="142857"/>
              </a:lnSpc>
              <a:spcBef>
                <a:spcPts val="0"/>
              </a:spcBef>
              <a:spcAft>
                <a:spcPts val="0"/>
              </a:spcAft>
              <a:buClr>
                <a:srgbClr val="202124"/>
              </a:buClr>
              <a:buSzPts val="850"/>
              <a:buFont typeface="Roboto"/>
              <a:buChar char="●"/>
            </a:pPr>
            <a:r>
              <a:rPr lang="sv" sz="850">
                <a:solidFill>
                  <a:srgbClr val="202124"/>
                </a:solidFill>
                <a:highlight>
                  <a:srgbClr val="F8F9FA"/>
                </a:highlight>
                <a:latin typeface="Roboto"/>
                <a:ea typeface="Roboto"/>
                <a:cs typeface="Roboto"/>
                <a:sym typeface="Roboto"/>
              </a:rPr>
              <a:t>Utbildningar</a:t>
            </a:r>
            <a:endParaRPr sz="850">
              <a:solidFill>
                <a:srgbClr val="202124"/>
              </a:solidFill>
              <a:highlight>
                <a:srgbClr val="F8F9FA"/>
              </a:highlight>
              <a:latin typeface="Roboto"/>
              <a:ea typeface="Roboto"/>
              <a:cs typeface="Roboto"/>
              <a:sym typeface="Roboto"/>
            </a:endParaRPr>
          </a:p>
          <a:p>
            <a:pPr marL="457200" marR="101600" lvl="0" indent="-282575" algn="l" rtl="0">
              <a:lnSpc>
                <a:spcPct val="142857"/>
              </a:lnSpc>
              <a:spcBef>
                <a:spcPts val="0"/>
              </a:spcBef>
              <a:spcAft>
                <a:spcPts val="0"/>
              </a:spcAft>
              <a:buClr>
                <a:srgbClr val="202124"/>
              </a:buClr>
              <a:buSzPts val="850"/>
              <a:buFont typeface="Roboto"/>
              <a:buChar char="●"/>
            </a:pPr>
            <a:r>
              <a:rPr lang="sv" sz="850">
                <a:solidFill>
                  <a:srgbClr val="202124"/>
                </a:solidFill>
                <a:highlight>
                  <a:srgbClr val="F8F9FA"/>
                </a:highlight>
                <a:latin typeface="Roboto"/>
                <a:ea typeface="Roboto"/>
                <a:cs typeface="Roboto"/>
                <a:sym typeface="Roboto"/>
              </a:rPr>
              <a:t>Utbildning, t.ex. olika träningsupplägg. Inspiration.</a:t>
            </a:r>
            <a:endParaRPr sz="850">
              <a:solidFill>
                <a:srgbClr val="202124"/>
              </a:solidFill>
              <a:highlight>
                <a:srgbClr val="F8F9FA"/>
              </a:highlight>
              <a:latin typeface="Roboto"/>
              <a:ea typeface="Roboto"/>
              <a:cs typeface="Roboto"/>
              <a:sym typeface="Roboto"/>
            </a:endParaRPr>
          </a:p>
          <a:p>
            <a:pPr marL="457200" marR="101600" lvl="0" indent="-282575" algn="l" rtl="0">
              <a:lnSpc>
                <a:spcPct val="142857"/>
              </a:lnSpc>
              <a:spcBef>
                <a:spcPts val="0"/>
              </a:spcBef>
              <a:spcAft>
                <a:spcPts val="0"/>
              </a:spcAft>
              <a:buClr>
                <a:srgbClr val="202124"/>
              </a:buClr>
              <a:buSzPts val="850"/>
              <a:buFont typeface="Roboto"/>
              <a:buChar char="●"/>
            </a:pPr>
            <a:r>
              <a:rPr lang="sv" sz="850">
                <a:solidFill>
                  <a:srgbClr val="202124"/>
                </a:solidFill>
                <a:highlight>
                  <a:srgbClr val="F8F9FA"/>
                </a:highlight>
                <a:latin typeface="Roboto"/>
                <a:ea typeface="Roboto"/>
                <a:cs typeface="Roboto"/>
                <a:sym typeface="Roboto"/>
              </a:rPr>
              <a:t>Inget</a:t>
            </a:r>
            <a:endParaRPr sz="850">
              <a:solidFill>
                <a:srgbClr val="202124"/>
              </a:solidFill>
              <a:highlight>
                <a:srgbClr val="F8F9FA"/>
              </a:highlight>
              <a:latin typeface="Roboto"/>
              <a:ea typeface="Roboto"/>
              <a:cs typeface="Roboto"/>
              <a:sym typeface="Roboto"/>
            </a:endParaRPr>
          </a:p>
          <a:p>
            <a:pPr marL="457200" marR="101600" lvl="0" indent="-282575" algn="l" rtl="0">
              <a:lnSpc>
                <a:spcPct val="142857"/>
              </a:lnSpc>
              <a:spcBef>
                <a:spcPts val="0"/>
              </a:spcBef>
              <a:spcAft>
                <a:spcPts val="0"/>
              </a:spcAft>
              <a:buClr>
                <a:srgbClr val="202124"/>
              </a:buClr>
              <a:buSzPts val="850"/>
              <a:buFont typeface="Roboto"/>
              <a:buChar char="●"/>
            </a:pPr>
            <a:r>
              <a:rPr lang="sv" sz="850">
                <a:solidFill>
                  <a:srgbClr val="202124"/>
                </a:solidFill>
                <a:highlight>
                  <a:srgbClr val="F8F9FA"/>
                </a:highlight>
                <a:latin typeface="Roboto"/>
                <a:ea typeface="Roboto"/>
                <a:cs typeface="Roboto"/>
                <a:sym typeface="Roboto"/>
              </a:rPr>
              <a:t>Hitta inspiration till träningar.</a:t>
            </a:r>
            <a:endParaRPr sz="850">
              <a:solidFill>
                <a:srgbClr val="202124"/>
              </a:solidFill>
              <a:highlight>
                <a:srgbClr val="F8F9FA"/>
              </a:highlight>
              <a:latin typeface="Roboto"/>
              <a:ea typeface="Roboto"/>
              <a:cs typeface="Roboto"/>
              <a:sym typeface="Roboto"/>
            </a:endParaRPr>
          </a:p>
          <a:p>
            <a:pPr marL="457200" marR="101600" lvl="0" indent="-282575" algn="l" rtl="0">
              <a:lnSpc>
                <a:spcPct val="142857"/>
              </a:lnSpc>
              <a:spcBef>
                <a:spcPts val="0"/>
              </a:spcBef>
              <a:spcAft>
                <a:spcPts val="0"/>
              </a:spcAft>
              <a:buClr>
                <a:srgbClr val="202124"/>
              </a:buClr>
              <a:buSzPts val="850"/>
              <a:buFont typeface="Roboto"/>
              <a:buChar char="●"/>
            </a:pPr>
            <a:r>
              <a:rPr lang="sv" sz="850">
                <a:solidFill>
                  <a:srgbClr val="202124"/>
                </a:solidFill>
                <a:highlight>
                  <a:srgbClr val="F8F9FA"/>
                </a:highlight>
                <a:latin typeface="Roboto"/>
                <a:ea typeface="Roboto"/>
                <a:cs typeface="Roboto"/>
                <a:sym typeface="Roboto"/>
              </a:rPr>
              <a:t>Utbildning</a:t>
            </a:r>
            <a:endParaRPr sz="1150">
              <a:solidFill>
                <a:srgbClr val="202124"/>
              </a:solidFill>
              <a:highlight>
                <a:srgbClr val="F8F9FA"/>
              </a:highlight>
              <a:latin typeface="Roboto"/>
              <a:ea typeface="Roboto"/>
              <a:cs typeface="Roboto"/>
              <a:sym typeface="Roboto"/>
            </a:endParaRPr>
          </a:p>
          <a:p>
            <a:pPr marL="0" lvl="0" indent="0" algn="l" rtl="0">
              <a:spcBef>
                <a:spcPts val="0"/>
              </a:spcBef>
              <a:spcAft>
                <a:spcPts val="1600"/>
              </a:spcAft>
              <a:buNone/>
            </a:pPr>
            <a:endParaRPr sz="1300">
              <a:solidFill>
                <a:srgbClr val="202124"/>
              </a:solidFill>
              <a:highlight>
                <a:srgbClr val="FFFFFF"/>
              </a:highlight>
              <a:latin typeface="Roboto"/>
              <a:ea typeface="Roboto"/>
              <a:cs typeface="Roboto"/>
              <a:sym typeface="Roboto"/>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sv" b="1">
                <a:solidFill>
                  <a:schemeClr val="lt1"/>
                </a:solidFill>
              </a:rPr>
              <a:t>Sammanfattning ledarenkät 2020</a:t>
            </a:r>
            <a:endParaRPr b="1">
              <a:solidFill>
                <a:schemeClr val="lt1"/>
              </a:solidFill>
            </a:endParaRPr>
          </a:p>
        </p:txBody>
      </p:sp>
      <p:sp>
        <p:nvSpPr>
          <p:cNvPr id="117" name="Google Shape;117;p2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marR="101600" lvl="0" indent="0" algn="l" rtl="0">
              <a:lnSpc>
                <a:spcPct val="142857"/>
              </a:lnSpc>
              <a:spcBef>
                <a:spcPts val="300"/>
              </a:spcBef>
              <a:spcAft>
                <a:spcPts val="0"/>
              </a:spcAft>
              <a:buNone/>
            </a:pPr>
            <a:endParaRPr sz="1050">
              <a:solidFill>
                <a:srgbClr val="202124"/>
              </a:solidFill>
              <a:highlight>
                <a:srgbClr val="F8F9FA"/>
              </a:highlight>
              <a:latin typeface="Roboto"/>
              <a:ea typeface="Roboto"/>
              <a:cs typeface="Roboto"/>
              <a:sym typeface="Roboto"/>
            </a:endParaRPr>
          </a:p>
          <a:p>
            <a:pPr marL="457200" marR="101600" lvl="0" indent="-295275" algn="l" rtl="0">
              <a:lnSpc>
                <a:spcPct val="142857"/>
              </a:lnSpc>
              <a:spcBef>
                <a:spcPts val="300"/>
              </a:spcBef>
              <a:spcAft>
                <a:spcPts val="0"/>
              </a:spcAft>
              <a:buClr>
                <a:srgbClr val="202124"/>
              </a:buClr>
              <a:buSzPts val="1050"/>
              <a:buFont typeface="Roboto"/>
              <a:buChar char="●"/>
            </a:pPr>
            <a:r>
              <a:rPr lang="sv" sz="1050">
                <a:solidFill>
                  <a:srgbClr val="202124"/>
                </a:solidFill>
                <a:highlight>
                  <a:srgbClr val="F8F9FA"/>
                </a:highlight>
                <a:latin typeface="Roboto"/>
                <a:ea typeface="Roboto"/>
                <a:cs typeface="Roboto"/>
                <a:sym typeface="Roboto"/>
              </a:rPr>
              <a:t>Målvaktstränarutbildning</a:t>
            </a:r>
            <a:endParaRPr sz="1050">
              <a:solidFill>
                <a:srgbClr val="202124"/>
              </a:solidFill>
              <a:highlight>
                <a:srgbClr val="F8F9FA"/>
              </a:highlight>
              <a:latin typeface="Roboto"/>
              <a:ea typeface="Roboto"/>
              <a:cs typeface="Roboto"/>
              <a:sym typeface="Roboto"/>
            </a:endParaRPr>
          </a:p>
          <a:p>
            <a:pPr marL="457200" marR="101600" lvl="0" indent="-295275" algn="l" rtl="0">
              <a:lnSpc>
                <a:spcPct val="142857"/>
              </a:lnSpc>
              <a:spcBef>
                <a:spcPts val="0"/>
              </a:spcBef>
              <a:spcAft>
                <a:spcPts val="0"/>
              </a:spcAft>
              <a:buClr>
                <a:srgbClr val="202124"/>
              </a:buClr>
              <a:buSzPts val="1050"/>
              <a:buFont typeface="Roboto"/>
              <a:buChar char="●"/>
            </a:pPr>
            <a:r>
              <a:rPr lang="sv" sz="1050">
                <a:solidFill>
                  <a:srgbClr val="202124"/>
                </a:solidFill>
                <a:highlight>
                  <a:srgbClr val="F8F9FA"/>
                </a:highlight>
                <a:latin typeface="Roboto"/>
                <a:ea typeface="Roboto"/>
                <a:cs typeface="Roboto"/>
                <a:sym typeface="Roboto"/>
              </a:rPr>
              <a:t>Fler intresserade barn.</a:t>
            </a:r>
            <a:endParaRPr sz="1050">
              <a:solidFill>
                <a:srgbClr val="202124"/>
              </a:solidFill>
              <a:highlight>
                <a:srgbClr val="F8F9FA"/>
              </a:highlight>
              <a:latin typeface="Roboto"/>
              <a:ea typeface="Roboto"/>
              <a:cs typeface="Roboto"/>
              <a:sym typeface="Roboto"/>
            </a:endParaRPr>
          </a:p>
          <a:p>
            <a:pPr marL="457200" marR="101600" lvl="0" indent="-295275" algn="l" rtl="0">
              <a:lnSpc>
                <a:spcPct val="142857"/>
              </a:lnSpc>
              <a:spcBef>
                <a:spcPts val="0"/>
              </a:spcBef>
              <a:spcAft>
                <a:spcPts val="0"/>
              </a:spcAft>
              <a:buClr>
                <a:srgbClr val="202124"/>
              </a:buClr>
              <a:buSzPts val="1050"/>
              <a:buFont typeface="Roboto"/>
              <a:buChar char="●"/>
            </a:pPr>
            <a:r>
              <a:rPr lang="sv" sz="1050">
                <a:solidFill>
                  <a:srgbClr val="202124"/>
                </a:solidFill>
                <a:highlight>
                  <a:srgbClr val="F8F9FA"/>
                </a:highlight>
                <a:latin typeface="Roboto"/>
                <a:ea typeface="Roboto"/>
                <a:cs typeface="Roboto"/>
                <a:sym typeface="Roboto"/>
              </a:rPr>
              <a:t>Fler ledare i laget</a:t>
            </a:r>
            <a:endParaRPr sz="1050">
              <a:solidFill>
                <a:srgbClr val="202124"/>
              </a:solidFill>
              <a:highlight>
                <a:srgbClr val="F8F9FA"/>
              </a:highlight>
              <a:latin typeface="Roboto"/>
              <a:ea typeface="Roboto"/>
              <a:cs typeface="Roboto"/>
              <a:sym typeface="Roboto"/>
            </a:endParaRPr>
          </a:p>
          <a:p>
            <a:pPr marL="457200" marR="101600" lvl="0" indent="-295275" algn="l" rtl="0">
              <a:lnSpc>
                <a:spcPct val="142857"/>
              </a:lnSpc>
              <a:spcBef>
                <a:spcPts val="0"/>
              </a:spcBef>
              <a:spcAft>
                <a:spcPts val="0"/>
              </a:spcAft>
              <a:buClr>
                <a:srgbClr val="202124"/>
              </a:buClr>
              <a:buSzPts val="1050"/>
              <a:buFont typeface="Roboto"/>
              <a:buChar char="●"/>
            </a:pPr>
            <a:r>
              <a:rPr lang="sv" sz="1050">
                <a:solidFill>
                  <a:srgbClr val="202124"/>
                </a:solidFill>
                <a:highlight>
                  <a:srgbClr val="F8F9FA"/>
                </a:highlight>
                <a:latin typeface="Roboto"/>
                <a:ea typeface="Roboto"/>
                <a:cs typeface="Roboto"/>
                <a:sym typeface="Roboto"/>
              </a:rPr>
              <a:t>Att vi har bättre kommunikationen. Fler ledarträffar. Delar på ledarkunskaper mer. Åka på studiebesök i andra klubbar.</a:t>
            </a:r>
            <a:endParaRPr sz="1050">
              <a:solidFill>
                <a:srgbClr val="202124"/>
              </a:solidFill>
              <a:highlight>
                <a:srgbClr val="F8F9FA"/>
              </a:highlight>
              <a:latin typeface="Roboto"/>
              <a:ea typeface="Roboto"/>
              <a:cs typeface="Roboto"/>
              <a:sym typeface="Roboto"/>
            </a:endParaRPr>
          </a:p>
          <a:p>
            <a:pPr marL="457200" marR="101600" lvl="0" indent="-295275" algn="l" rtl="0">
              <a:lnSpc>
                <a:spcPct val="142857"/>
              </a:lnSpc>
              <a:spcBef>
                <a:spcPts val="0"/>
              </a:spcBef>
              <a:spcAft>
                <a:spcPts val="0"/>
              </a:spcAft>
              <a:buClr>
                <a:srgbClr val="202124"/>
              </a:buClr>
              <a:buSzPts val="1050"/>
              <a:buFont typeface="Roboto"/>
              <a:buChar char="●"/>
            </a:pPr>
            <a:r>
              <a:rPr lang="sv" sz="1050">
                <a:solidFill>
                  <a:srgbClr val="202124"/>
                </a:solidFill>
                <a:highlight>
                  <a:srgbClr val="F8F9FA"/>
                </a:highlight>
                <a:latin typeface="Roboto"/>
                <a:ea typeface="Roboto"/>
                <a:cs typeface="Roboto"/>
                <a:sym typeface="Roboto"/>
              </a:rPr>
              <a:t>Vet inte</a:t>
            </a:r>
            <a:endParaRPr sz="1050">
              <a:solidFill>
                <a:srgbClr val="202124"/>
              </a:solidFill>
              <a:highlight>
                <a:srgbClr val="F8F9FA"/>
              </a:highlight>
              <a:latin typeface="Roboto"/>
              <a:ea typeface="Roboto"/>
              <a:cs typeface="Roboto"/>
              <a:sym typeface="Roboto"/>
            </a:endParaRPr>
          </a:p>
          <a:p>
            <a:pPr marL="457200" marR="101600" lvl="0" indent="-295275" algn="l" rtl="0">
              <a:lnSpc>
                <a:spcPct val="142857"/>
              </a:lnSpc>
              <a:spcBef>
                <a:spcPts val="0"/>
              </a:spcBef>
              <a:spcAft>
                <a:spcPts val="0"/>
              </a:spcAft>
              <a:buClr>
                <a:srgbClr val="202124"/>
              </a:buClr>
              <a:buSzPts val="1050"/>
              <a:buFont typeface="Roboto"/>
              <a:buChar char="●"/>
            </a:pPr>
            <a:r>
              <a:rPr lang="sv" sz="1050">
                <a:solidFill>
                  <a:srgbClr val="202124"/>
                </a:solidFill>
                <a:highlight>
                  <a:srgbClr val="F8F9FA"/>
                </a:highlight>
                <a:latin typeface="Roboto"/>
                <a:ea typeface="Roboto"/>
                <a:cs typeface="Roboto"/>
                <a:sym typeface="Roboto"/>
              </a:rPr>
              <a:t>Feedback från föräldrarna kanske ?</a:t>
            </a:r>
            <a:endParaRPr sz="1050">
              <a:solidFill>
                <a:srgbClr val="202124"/>
              </a:solidFill>
              <a:highlight>
                <a:srgbClr val="F8F9FA"/>
              </a:highlight>
              <a:latin typeface="Roboto"/>
              <a:ea typeface="Roboto"/>
              <a:cs typeface="Roboto"/>
              <a:sym typeface="Roboto"/>
            </a:endParaRPr>
          </a:p>
          <a:p>
            <a:pPr marL="457200" marR="101600" lvl="0" indent="-295275" algn="l" rtl="0">
              <a:lnSpc>
                <a:spcPct val="142857"/>
              </a:lnSpc>
              <a:spcBef>
                <a:spcPts val="0"/>
              </a:spcBef>
              <a:spcAft>
                <a:spcPts val="0"/>
              </a:spcAft>
              <a:buClr>
                <a:srgbClr val="202124"/>
              </a:buClr>
              <a:buSzPts val="1050"/>
              <a:buFont typeface="Roboto"/>
              <a:buChar char="●"/>
            </a:pPr>
            <a:r>
              <a:rPr lang="sv" sz="1050">
                <a:solidFill>
                  <a:srgbClr val="202124"/>
                </a:solidFill>
                <a:highlight>
                  <a:srgbClr val="F8F9FA"/>
                </a:highlight>
                <a:latin typeface="Roboto"/>
                <a:ea typeface="Roboto"/>
                <a:cs typeface="Roboto"/>
                <a:sym typeface="Roboto"/>
              </a:rPr>
              <a:t>Mer träff med barn</a:t>
            </a:r>
            <a:endParaRPr sz="1050">
              <a:solidFill>
                <a:srgbClr val="202124"/>
              </a:solidFill>
              <a:highlight>
                <a:srgbClr val="F8F9FA"/>
              </a:highlight>
              <a:latin typeface="Roboto"/>
              <a:ea typeface="Roboto"/>
              <a:cs typeface="Roboto"/>
              <a:sym typeface="Roboto"/>
            </a:endParaRPr>
          </a:p>
          <a:p>
            <a:pPr marL="457200" marR="101600" lvl="0" indent="-295275" algn="l" rtl="0">
              <a:lnSpc>
                <a:spcPct val="142857"/>
              </a:lnSpc>
              <a:spcBef>
                <a:spcPts val="0"/>
              </a:spcBef>
              <a:spcAft>
                <a:spcPts val="0"/>
              </a:spcAft>
              <a:buClr>
                <a:srgbClr val="202124"/>
              </a:buClr>
              <a:buSzPts val="1050"/>
              <a:buFont typeface="Roboto"/>
              <a:buChar char="●"/>
            </a:pPr>
            <a:r>
              <a:rPr lang="sv" sz="1050">
                <a:solidFill>
                  <a:srgbClr val="202124"/>
                </a:solidFill>
                <a:highlight>
                  <a:srgbClr val="F8F9FA"/>
                </a:highlight>
                <a:latin typeface="Roboto"/>
                <a:ea typeface="Roboto"/>
                <a:cs typeface="Roboto"/>
                <a:sym typeface="Roboto"/>
              </a:rPr>
              <a:t>Jag är nöjd med vad jag gör och min uppgift i laget.</a:t>
            </a:r>
            <a:endParaRPr sz="1050">
              <a:solidFill>
                <a:srgbClr val="202124"/>
              </a:solidFill>
              <a:highlight>
                <a:srgbClr val="F8F9FA"/>
              </a:highlight>
              <a:latin typeface="Roboto"/>
              <a:ea typeface="Roboto"/>
              <a:cs typeface="Roboto"/>
              <a:sym typeface="Roboto"/>
            </a:endParaRPr>
          </a:p>
          <a:p>
            <a:pPr marL="457200" marR="101600" lvl="0" indent="-295275" algn="l" rtl="0">
              <a:lnSpc>
                <a:spcPct val="142857"/>
              </a:lnSpc>
              <a:spcBef>
                <a:spcPts val="0"/>
              </a:spcBef>
              <a:spcAft>
                <a:spcPts val="0"/>
              </a:spcAft>
              <a:buClr>
                <a:srgbClr val="202124"/>
              </a:buClr>
              <a:buSzPts val="1050"/>
              <a:buFont typeface="Roboto"/>
              <a:buChar char="●"/>
            </a:pPr>
            <a:r>
              <a:rPr lang="sv" sz="1050">
                <a:solidFill>
                  <a:srgbClr val="202124"/>
                </a:solidFill>
                <a:highlight>
                  <a:srgbClr val="F8F9FA"/>
                </a:highlight>
                <a:latin typeface="Roboto"/>
                <a:ea typeface="Roboto"/>
                <a:cs typeface="Roboto"/>
                <a:sym typeface="Roboto"/>
              </a:rPr>
              <a:t>Fler spelare som är mottagliga och intresserade av att lära sig</a:t>
            </a:r>
            <a:endParaRPr sz="1050">
              <a:solidFill>
                <a:srgbClr val="202124"/>
              </a:solidFill>
              <a:highlight>
                <a:srgbClr val="F8F9FA"/>
              </a:highlight>
              <a:latin typeface="Roboto"/>
              <a:ea typeface="Roboto"/>
              <a:cs typeface="Roboto"/>
              <a:sym typeface="Roboto"/>
            </a:endParaRPr>
          </a:p>
          <a:p>
            <a:pPr marL="457200" marR="101600" lvl="0" indent="-295275" algn="l" rtl="0">
              <a:lnSpc>
                <a:spcPct val="142857"/>
              </a:lnSpc>
              <a:spcBef>
                <a:spcPts val="0"/>
              </a:spcBef>
              <a:spcAft>
                <a:spcPts val="0"/>
              </a:spcAft>
              <a:buClr>
                <a:srgbClr val="202124"/>
              </a:buClr>
              <a:buSzPts val="1050"/>
              <a:buFont typeface="Roboto"/>
              <a:buChar char="●"/>
            </a:pPr>
            <a:r>
              <a:rPr lang="sv" sz="1050">
                <a:solidFill>
                  <a:srgbClr val="202124"/>
                </a:solidFill>
                <a:highlight>
                  <a:srgbClr val="F8F9FA"/>
                </a:highlight>
                <a:latin typeface="Roboto"/>
                <a:ea typeface="Roboto"/>
                <a:cs typeface="Roboto"/>
                <a:sym typeface="Roboto"/>
              </a:rPr>
              <a:t>Lite mer utbildning att utveckla våra yngre målisar.</a:t>
            </a:r>
            <a:endParaRPr sz="1050">
              <a:solidFill>
                <a:srgbClr val="202124"/>
              </a:solidFill>
              <a:highlight>
                <a:srgbClr val="F8F9FA"/>
              </a:highlight>
              <a:latin typeface="Roboto"/>
              <a:ea typeface="Roboto"/>
              <a:cs typeface="Roboto"/>
              <a:sym typeface="Roboto"/>
            </a:endParaRPr>
          </a:p>
          <a:p>
            <a:pPr marL="457200" marR="101600" lvl="0" indent="-295275" algn="l" rtl="0">
              <a:lnSpc>
                <a:spcPct val="142857"/>
              </a:lnSpc>
              <a:spcBef>
                <a:spcPts val="0"/>
              </a:spcBef>
              <a:spcAft>
                <a:spcPts val="0"/>
              </a:spcAft>
              <a:buClr>
                <a:srgbClr val="202124"/>
              </a:buClr>
              <a:buSzPts val="1050"/>
              <a:buFont typeface="Roboto"/>
              <a:buChar char="●"/>
            </a:pPr>
            <a:r>
              <a:rPr lang="sv" sz="1050">
                <a:solidFill>
                  <a:srgbClr val="202124"/>
                </a:solidFill>
                <a:highlight>
                  <a:srgbClr val="F8F9FA"/>
                </a:highlight>
                <a:latin typeface="Roboto"/>
                <a:ea typeface="Roboto"/>
                <a:cs typeface="Roboto"/>
                <a:sym typeface="Roboto"/>
              </a:rPr>
              <a:t>Inget nu för egen del. Önskar att fler yngre ska ställa upp som ledare och utbilda sig.</a:t>
            </a:r>
            <a:endParaRPr sz="1050">
              <a:solidFill>
                <a:srgbClr val="202124"/>
              </a:solidFill>
              <a:highlight>
                <a:srgbClr val="F8F9FA"/>
              </a:highlight>
              <a:latin typeface="Roboto"/>
              <a:ea typeface="Roboto"/>
              <a:cs typeface="Roboto"/>
              <a:sym typeface="Roboto"/>
            </a:endParaRPr>
          </a:p>
          <a:p>
            <a:pPr marL="0" lvl="0" indent="0" algn="l" rtl="0">
              <a:spcBef>
                <a:spcPts val="0"/>
              </a:spcBef>
              <a:spcAft>
                <a:spcPts val="1600"/>
              </a:spcAft>
              <a:buNone/>
            </a:pP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sv">
                <a:solidFill>
                  <a:schemeClr val="lt1"/>
                </a:solidFill>
              </a:rPr>
              <a:t>HAIF-policy - HAIF vision?</a:t>
            </a:r>
            <a:endParaRPr>
              <a:solidFill>
                <a:schemeClr val="lt1"/>
              </a:solidFill>
            </a:endParaRPr>
          </a:p>
        </p:txBody>
      </p:sp>
      <p:sp>
        <p:nvSpPr>
          <p:cNvPr id="123" name="Google Shape;123;p24"/>
          <p:cNvSpPr txBox="1">
            <a:spLocks noGrp="1"/>
          </p:cNvSpPr>
          <p:nvPr>
            <p:ph type="body" idx="1"/>
          </p:nvPr>
        </p:nvSpPr>
        <p:spPr>
          <a:xfrm>
            <a:off x="311700" y="1152475"/>
            <a:ext cx="8520600" cy="38811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endParaRPr/>
          </a:p>
        </p:txBody>
      </p:sp>
      <p:pic>
        <p:nvPicPr>
          <p:cNvPr id="124" name="Google Shape;124;p24" descr="Diagram över formulärsvar. Namn på fråga: Känner du till/har du sett Hofors AIF´policy?. Antal svar: 30 svar."/>
          <p:cNvPicPr preferRelativeResize="0"/>
          <p:nvPr/>
        </p:nvPicPr>
        <p:blipFill>
          <a:blip r:embed="rId3">
            <a:alphaModFix/>
          </a:blip>
          <a:stretch>
            <a:fillRect/>
          </a:stretch>
        </p:blipFill>
        <p:spPr>
          <a:xfrm>
            <a:off x="2161775" y="1152475"/>
            <a:ext cx="4525625" cy="1904550"/>
          </a:xfrm>
          <a:prstGeom prst="rect">
            <a:avLst/>
          </a:prstGeom>
          <a:noFill/>
          <a:ln>
            <a:noFill/>
          </a:ln>
        </p:spPr>
      </p:pic>
      <p:pic>
        <p:nvPicPr>
          <p:cNvPr id="125" name="Google Shape;125;p24" descr="Diagram över formulärsvar. Namn på fråga: Känner du till/har du sett Hofors AIF´visison-värdegrund-verksamhetsidé?. Antal svar: 30 svar."/>
          <p:cNvPicPr preferRelativeResize="0"/>
          <p:nvPr/>
        </p:nvPicPr>
        <p:blipFill>
          <a:blip r:embed="rId4">
            <a:alphaModFix/>
          </a:blip>
          <a:stretch>
            <a:fillRect/>
          </a:stretch>
        </p:blipFill>
        <p:spPr>
          <a:xfrm>
            <a:off x="2161775" y="3057025"/>
            <a:ext cx="4525625" cy="197655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25"/>
          <p:cNvSpPr txBox="1"/>
          <p:nvPr/>
        </p:nvSpPr>
        <p:spPr>
          <a:xfrm>
            <a:off x="472100" y="385150"/>
            <a:ext cx="8349000" cy="4497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sv">
                <a:solidFill>
                  <a:schemeClr val="lt1"/>
                </a:solidFill>
              </a:rPr>
              <a:t>Vilka är föreningen?</a:t>
            </a:r>
            <a:endParaRPr>
              <a:solidFill>
                <a:schemeClr val="lt1"/>
              </a:solidFill>
            </a:endParaRPr>
          </a:p>
          <a:p>
            <a:pPr marL="0" lvl="0" indent="0" algn="l" rtl="0">
              <a:spcBef>
                <a:spcPts val="0"/>
              </a:spcBef>
              <a:spcAft>
                <a:spcPts val="0"/>
              </a:spcAft>
              <a:buNone/>
            </a:pPr>
            <a:endParaRPr>
              <a:solidFill>
                <a:schemeClr val="lt1"/>
              </a:solidFill>
            </a:endParaRPr>
          </a:p>
          <a:p>
            <a:pPr marL="0" lvl="0" indent="0" algn="ctr" rtl="0">
              <a:spcBef>
                <a:spcPts val="0"/>
              </a:spcBef>
              <a:spcAft>
                <a:spcPts val="0"/>
              </a:spcAft>
              <a:buNone/>
            </a:pPr>
            <a:r>
              <a:rPr lang="sv" sz="3700" b="1">
                <a:solidFill>
                  <a:schemeClr val="lt1"/>
                </a:solidFill>
              </a:rPr>
              <a:t>VI ÄR FÖRENINGEN</a:t>
            </a:r>
            <a:endParaRPr sz="3700" b="1">
              <a:solidFill>
                <a:schemeClr val="lt1"/>
              </a:solidFill>
            </a:endParaRPr>
          </a:p>
          <a:p>
            <a:pPr marL="0" lvl="0" indent="0" algn="l" rtl="0">
              <a:spcBef>
                <a:spcPts val="0"/>
              </a:spcBef>
              <a:spcAft>
                <a:spcPts val="0"/>
              </a:spcAft>
              <a:buNone/>
            </a:pPr>
            <a:r>
              <a:rPr lang="sv" sz="2400">
                <a:solidFill>
                  <a:schemeClr val="lt1"/>
                </a:solidFill>
              </a:rPr>
              <a:t>Alla som på något sätt är med i verksamheten, antingen som aktiv, tränare, förälder, styrelse eller på något annat sätt arbetar i eller för föreningen, </a:t>
            </a:r>
            <a:endParaRPr sz="2400">
              <a:solidFill>
                <a:schemeClr val="lt1"/>
              </a:solidFill>
            </a:endParaRPr>
          </a:p>
          <a:p>
            <a:pPr marL="0" lvl="0" indent="0" algn="l" rtl="0">
              <a:spcBef>
                <a:spcPts val="0"/>
              </a:spcBef>
              <a:spcAft>
                <a:spcPts val="0"/>
              </a:spcAft>
              <a:buNone/>
            </a:pPr>
            <a:r>
              <a:rPr lang="sv" sz="2400">
                <a:solidFill>
                  <a:schemeClr val="lt1"/>
                </a:solidFill>
              </a:rPr>
              <a:t>Det är VI som gör föreningen till vad den är och det är VI TILLSAMMANS som skapar ett klimat och förhållningssätt till varandra där respekt, trygghet och tillit är rådande. </a:t>
            </a:r>
            <a:endParaRPr sz="2400">
              <a:solidFill>
                <a:schemeClr val="lt1"/>
              </a:solidFill>
            </a:endParaRPr>
          </a:p>
          <a:p>
            <a:pPr marL="0" lvl="0" indent="0" algn="l" rtl="0">
              <a:spcBef>
                <a:spcPts val="0"/>
              </a:spcBef>
              <a:spcAft>
                <a:spcPts val="0"/>
              </a:spcAft>
              <a:buNone/>
            </a:pPr>
            <a:endParaRPr sz="2400">
              <a:solidFill>
                <a:schemeClr val="lt1"/>
              </a:solidFill>
            </a:endParaRPr>
          </a:p>
          <a:p>
            <a:pPr marL="0" lvl="0" indent="0" algn="ctr" rtl="0">
              <a:spcBef>
                <a:spcPts val="0"/>
              </a:spcBef>
              <a:spcAft>
                <a:spcPts val="0"/>
              </a:spcAft>
              <a:buNone/>
            </a:pPr>
            <a:r>
              <a:rPr lang="sv" sz="5000" b="1">
                <a:solidFill>
                  <a:schemeClr val="lt1"/>
                </a:solidFill>
              </a:rPr>
              <a:t>VI ÄR HOFORS AIF</a:t>
            </a:r>
            <a:endParaRPr sz="5000" b="1">
              <a:solidFill>
                <a:schemeClr val="lt1"/>
              </a:solidFill>
            </a:endParaRPr>
          </a:p>
          <a:p>
            <a:pPr marL="0" lvl="0" indent="0" algn="l" rtl="0">
              <a:spcBef>
                <a:spcPts val="0"/>
              </a:spcBef>
              <a:spcAft>
                <a:spcPts val="0"/>
              </a:spcAft>
              <a:buNone/>
            </a:pPr>
            <a:endParaRPr sz="2400">
              <a:solidFill>
                <a:schemeClr val="lt1"/>
              </a:solidFill>
            </a:endParaRPr>
          </a:p>
          <a:p>
            <a:pPr marL="0" lvl="0" indent="0" algn="l" rtl="0">
              <a:spcBef>
                <a:spcPts val="0"/>
              </a:spcBef>
              <a:spcAft>
                <a:spcPts val="0"/>
              </a:spcAft>
              <a:buNone/>
            </a:pPr>
            <a:endParaRPr sz="22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6"/>
          <p:cNvSpPr txBox="1"/>
          <p:nvPr/>
        </p:nvSpPr>
        <p:spPr>
          <a:xfrm>
            <a:off x="1006325" y="559075"/>
            <a:ext cx="7156200" cy="834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sv" sz="5400" b="1">
                <a:solidFill>
                  <a:schemeClr val="lt1"/>
                </a:solidFill>
              </a:rPr>
              <a:t>Stort tack för den tid och det engagemang som du ger till Hofors AIF!</a:t>
            </a:r>
            <a:endParaRPr sz="5400" b="1">
              <a:solidFill>
                <a:schemeClr val="lt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sv" b="1">
                <a:solidFill>
                  <a:schemeClr val="lt1"/>
                </a:solidFill>
              </a:rPr>
              <a:t>Vår verksamhet 2020-01-01 - 2020-10-01 (9 mån)</a:t>
            </a:r>
            <a:endParaRPr b="1">
              <a:solidFill>
                <a:schemeClr val="lt1"/>
              </a:solidFill>
            </a:endParaRPr>
          </a:p>
        </p:txBody>
      </p:sp>
      <p:sp>
        <p:nvSpPr>
          <p:cNvPr id="61" name="Google Shape;61;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b="1" dirty="0">
                <a:solidFill>
                  <a:schemeClr val="lt1"/>
                </a:solidFill>
              </a:rPr>
              <a:t>Barn o ungdomsverksamheten		träning, match, övriga aktiviteter</a:t>
            </a:r>
            <a:endParaRPr b="1" dirty="0">
              <a:solidFill>
                <a:schemeClr val="lt1"/>
              </a:solidFill>
            </a:endParaRPr>
          </a:p>
          <a:p>
            <a:pPr marL="0" lvl="0" indent="0" algn="l" rtl="0">
              <a:spcBef>
                <a:spcPts val="1600"/>
              </a:spcBef>
              <a:spcAft>
                <a:spcPts val="0"/>
              </a:spcAft>
              <a:buNone/>
            </a:pPr>
            <a:r>
              <a:rPr lang="sv" b="1" dirty="0">
                <a:solidFill>
                  <a:schemeClr val="lt1"/>
                </a:solidFill>
              </a:rPr>
              <a:t>Fotboll				584 st</a:t>
            </a:r>
            <a:endParaRPr b="1" dirty="0">
              <a:solidFill>
                <a:schemeClr val="lt1"/>
              </a:solidFill>
            </a:endParaRPr>
          </a:p>
          <a:p>
            <a:pPr marL="0" lvl="0" indent="0" algn="l" rtl="0">
              <a:spcBef>
                <a:spcPts val="1600"/>
              </a:spcBef>
              <a:spcAft>
                <a:spcPts val="0"/>
              </a:spcAft>
              <a:buNone/>
            </a:pPr>
            <a:r>
              <a:rPr lang="sv" b="1" dirty="0">
                <a:solidFill>
                  <a:schemeClr val="lt1"/>
                </a:solidFill>
              </a:rPr>
              <a:t>Friidrott				30 st</a:t>
            </a:r>
            <a:endParaRPr b="1" dirty="0">
              <a:solidFill>
                <a:schemeClr val="lt1"/>
              </a:solidFill>
            </a:endParaRPr>
          </a:p>
          <a:p>
            <a:pPr marL="0" lvl="0" indent="0" algn="l" rtl="0">
              <a:spcBef>
                <a:spcPts val="1600"/>
              </a:spcBef>
              <a:spcAft>
                <a:spcPts val="0"/>
              </a:spcAft>
              <a:buNone/>
            </a:pPr>
            <a:r>
              <a:rPr lang="sv" b="1" dirty="0">
                <a:solidFill>
                  <a:schemeClr val="lt1"/>
                </a:solidFill>
              </a:rPr>
              <a:t>Fredagsbollen			12 st</a:t>
            </a:r>
            <a:endParaRPr b="1" dirty="0">
              <a:solidFill>
                <a:schemeClr val="lt1"/>
              </a:solidFill>
            </a:endParaRPr>
          </a:p>
          <a:p>
            <a:pPr marL="0" lvl="0" indent="0" algn="l" rtl="0">
              <a:spcBef>
                <a:spcPts val="1600"/>
              </a:spcBef>
              <a:spcAft>
                <a:spcPts val="0"/>
              </a:spcAft>
              <a:buNone/>
            </a:pPr>
            <a:r>
              <a:rPr lang="sv" b="1" dirty="0">
                <a:solidFill>
                  <a:schemeClr val="lt1"/>
                </a:solidFill>
              </a:rPr>
              <a:t>Stålkompisarna			21 st		Summa 647 st tillfällen </a:t>
            </a:r>
            <a:endParaRPr b="1" dirty="0">
              <a:solidFill>
                <a:schemeClr val="lt1"/>
              </a:solidFill>
            </a:endParaRPr>
          </a:p>
          <a:p>
            <a:pPr marL="0" lvl="0" indent="0" algn="l" rtl="0">
              <a:spcBef>
                <a:spcPts val="1600"/>
              </a:spcBef>
              <a:spcAft>
                <a:spcPts val="0"/>
              </a:spcAft>
              <a:buNone/>
            </a:pPr>
            <a:r>
              <a:rPr lang="sv" b="1" dirty="0">
                <a:solidFill>
                  <a:schemeClr val="lt1"/>
                </a:solidFill>
              </a:rPr>
              <a:t>					</a:t>
            </a:r>
            <a:endParaRPr b="1" dirty="0">
              <a:solidFill>
                <a:schemeClr val="lt1"/>
              </a:solidFill>
            </a:endParaRPr>
          </a:p>
          <a:p>
            <a:pPr marL="0" lvl="0" indent="0" algn="l" rtl="0">
              <a:spcBef>
                <a:spcPts val="1600"/>
              </a:spcBef>
              <a:spcAft>
                <a:spcPts val="1600"/>
              </a:spcAft>
              <a:buNone/>
            </a:pPr>
            <a:r>
              <a:rPr lang="sv" b="1" dirty="0">
                <a:solidFill>
                  <a:schemeClr val="lt1"/>
                </a:solidFill>
              </a:rPr>
              <a:t>										</a:t>
            </a:r>
            <a:endParaRPr b="1" dirty="0">
              <a:solidFill>
                <a:schemeClr val="lt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b="1">
                <a:solidFill>
                  <a:schemeClr val="lt1"/>
                </a:solidFill>
              </a:rPr>
              <a:t>Vår verksamhet 2020-01-01 - 2020-10-01</a:t>
            </a:r>
            <a:endParaRPr b="1">
              <a:solidFill>
                <a:schemeClr val="lt1"/>
              </a:solidFill>
            </a:endParaRPr>
          </a:p>
          <a:p>
            <a:pPr marL="0" lvl="0" indent="0" algn="l" rtl="0">
              <a:spcBef>
                <a:spcPts val="0"/>
              </a:spcBef>
              <a:spcAft>
                <a:spcPts val="0"/>
              </a:spcAft>
              <a:buNone/>
            </a:pPr>
            <a:endParaRPr/>
          </a:p>
        </p:txBody>
      </p:sp>
      <p:sp>
        <p:nvSpPr>
          <p:cNvPr id="67" name="Google Shape;67;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b="1" dirty="0">
                <a:solidFill>
                  <a:schemeClr val="lt1"/>
                </a:solidFill>
              </a:rPr>
              <a:t>Seniorverksamheten	träning/matcher/övrig verksamhet</a:t>
            </a:r>
            <a:endParaRPr b="1" dirty="0">
              <a:solidFill>
                <a:schemeClr val="lt1"/>
              </a:solidFill>
            </a:endParaRPr>
          </a:p>
          <a:p>
            <a:pPr marL="0" lvl="0" indent="0" algn="l" rtl="0">
              <a:spcBef>
                <a:spcPts val="1600"/>
              </a:spcBef>
              <a:spcAft>
                <a:spcPts val="0"/>
              </a:spcAft>
              <a:buNone/>
            </a:pPr>
            <a:r>
              <a:rPr lang="sv" b="1" dirty="0">
                <a:solidFill>
                  <a:schemeClr val="lt1"/>
                </a:solidFill>
              </a:rPr>
              <a:t>Fotboll		291 st (3 st lag)</a:t>
            </a:r>
            <a:endParaRPr b="1" dirty="0">
              <a:solidFill>
                <a:schemeClr val="lt1"/>
              </a:solidFill>
            </a:endParaRPr>
          </a:p>
          <a:p>
            <a:pPr marL="0" lvl="0" indent="0" algn="l" rtl="0">
              <a:spcBef>
                <a:spcPts val="1600"/>
              </a:spcBef>
              <a:spcAft>
                <a:spcPts val="0"/>
              </a:spcAft>
              <a:buNone/>
            </a:pPr>
            <a:r>
              <a:rPr lang="sv" b="1" dirty="0">
                <a:solidFill>
                  <a:schemeClr val="lt1"/>
                </a:solidFill>
              </a:rPr>
              <a:t>Löpgrupp	 8 st</a:t>
            </a:r>
            <a:endParaRPr b="1" dirty="0">
              <a:solidFill>
                <a:schemeClr val="lt1"/>
              </a:solidFill>
            </a:endParaRPr>
          </a:p>
          <a:p>
            <a:pPr marL="0" lvl="0" indent="0" algn="l" rtl="0">
              <a:spcBef>
                <a:spcPts val="1600"/>
              </a:spcBef>
              <a:spcAft>
                <a:spcPts val="0"/>
              </a:spcAft>
              <a:buNone/>
            </a:pPr>
            <a:r>
              <a:rPr lang="sv" b="1" dirty="0">
                <a:solidFill>
                  <a:schemeClr val="lt1"/>
                </a:solidFill>
              </a:rPr>
              <a:t>Motionsbingo 	21 st				Summa:320 st</a:t>
            </a:r>
            <a:endParaRPr b="1" dirty="0">
              <a:solidFill>
                <a:schemeClr val="lt1"/>
              </a:solidFill>
            </a:endParaRPr>
          </a:p>
          <a:p>
            <a:pPr marL="0" lvl="0" indent="0" algn="l" rtl="0">
              <a:spcBef>
                <a:spcPts val="1600"/>
              </a:spcBef>
              <a:spcAft>
                <a:spcPts val="0"/>
              </a:spcAft>
              <a:buNone/>
            </a:pPr>
            <a:endParaRPr b="1" dirty="0">
              <a:solidFill>
                <a:schemeClr val="lt1"/>
              </a:solidFill>
            </a:endParaRPr>
          </a:p>
          <a:p>
            <a:pPr marL="0" lvl="0" indent="0" algn="l" rtl="0">
              <a:spcBef>
                <a:spcPts val="1600"/>
              </a:spcBef>
              <a:spcAft>
                <a:spcPts val="1600"/>
              </a:spcAft>
              <a:buNone/>
            </a:pPr>
            <a:r>
              <a:rPr lang="sv" b="1" dirty="0">
                <a:solidFill>
                  <a:schemeClr val="lt1"/>
                </a:solidFill>
              </a:rPr>
              <a:t>Totalt: 	647+ 320=967 st     </a:t>
            </a:r>
            <a:endParaRPr b="1" dirty="0">
              <a:solidFill>
                <a:schemeClr val="lt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sv" b="1">
                <a:solidFill>
                  <a:schemeClr val="lt1"/>
                </a:solidFill>
              </a:rPr>
              <a:t>Verksamhetsplan och mål 2020</a:t>
            </a:r>
            <a:endParaRPr b="1">
              <a:solidFill>
                <a:schemeClr val="lt1"/>
              </a:solidFill>
            </a:endParaRPr>
          </a:p>
        </p:txBody>
      </p:sp>
      <p:sp>
        <p:nvSpPr>
          <p:cNvPr id="73" name="Google Shape;73;p16"/>
          <p:cNvSpPr txBox="1">
            <a:spLocks noGrp="1"/>
          </p:cNvSpPr>
          <p:nvPr>
            <p:ph type="body" idx="1"/>
          </p:nvPr>
        </p:nvSpPr>
        <p:spPr>
          <a:xfrm>
            <a:off x="311700" y="956650"/>
            <a:ext cx="8520600" cy="40875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sv" sz="1600" b="1">
                <a:solidFill>
                  <a:schemeClr val="lt1"/>
                </a:solidFill>
              </a:rPr>
              <a:t>Starta sportråd för:</a:t>
            </a:r>
            <a:endParaRPr sz="1600" b="1">
              <a:solidFill>
                <a:schemeClr val="lt1"/>
              </a:solidFill>
            </a:endParaRPr>
          </a:p>
          <a:p>
            <a:pPr marL="0" lvl="0" indent="0" algn="l" rtl="0">
              <a:lnSpc>
                <a:spcPct val="100000"/>
              </a:lnSpc>
              <a:spcBef>
                <a:spcPts val="0"/>
              </a:spcBef>
              <a:spcAft>
                <a:spcPts val="0"/>
              </a:spcAft>
              <a:buNone/>
            </a:pPr>
            <a:r>
              <a:rPr lang="sv" sz="1600" b="1">
                <a:solidFill>
                  <a:schemeClr val="lt1"/>
                </a:solidFill>
              </a:rPr>
              <a:t>-Friidrott</a:t>
            </a:r>
            <a:endParaRPr sz="1600" b="1">
              <a:solidFill>
                <a:schemeClr val="lt1"/>
              </a:solidFill>
            </a:endParaRPr>
          </a:p>
          <a:p>
            <a:pPr marL="0" lvl="0" indent="0" algn="l" rtl="0">
              <a:lnSpc>
                <a:spcPct val="100000"/>
              </a:lnSpc>
              <a:spcBef>
                <a:spcPts val="0"/>
              </a:spcBef>
              <a:spcAft>
                <a:spcPts val="0"/>
              </a:spcAft>
              <a:buNone/>
            </a:pPr>
            <a:r>
              <a:rPr lang="sv" sz="1600" b="1">
                <a:solidFill>
                  <a:schemeClr val="lt1"/>
                </a:solidFill>
              </a:rPr>
              <a:t>-Fotboll</a:t>
            </a:r>
            <a:endParaRPr sz="1600" b="1">
              <a:solidFill>
                <a:schemeClr val="lt1"/>
              </a:solidFill>
            </a:endParaRPr>
          </a:p>
          <a:p>
            <a:pPr marL="0" lvl="0" indent="0" algn="l" rtl="0">
              <a:lnSpc>
                <a:spcPct val="100000"/>
              </a:lnSpc>
              <a:spcBef>
                <a:spcPts val="0"/>
              </a:spcBef>
              <a:spcAft>
                <a:spcPts val="0"/>
              </a:spcAft>
              <a:buNone/>
            </a:pPr>
            <a:endParaRPr sz="1600" b="1">
              <a:solidFill>
                <a:schemeClr val="lt1"/>
              </a:solidFill>
            </a:endParaRPr>
          </a:p>
          <a:p>
            <a:pPr marL="0" lvl="0" indent="0" algn="l" rtl="0">
              <a:lnSpc>
                <a:spcPct val="100000"/>
              </a:lnSpc>
              <a:spcBef>
                <a:spcPts val="0"/>
              </a:spcBef>
              <a:spcAft>
                <a:spcPts val="0"/>
              </a:spcAft>
              <a:buNone/>
            </a:pPr>
            <a:r>
              <a:rPr lang="sv" sz="1600" b="1">
                <a:solidFill>
                  <a:schemeClr val="lt1"/>
                </a:solidFill>
              </a:rPr>
              <a:t>Fortsätta arbetet  med Svff´s föreningsutvecklingsverktyg “Diplomerad Förening”</a:t>
            </a:r>
            <a:endParaRPr sz="1600" b="1">
              <a:solidFill>
                <a:schemeClr val="lt1"/>
              </a:solidFill>
            </a:endParaRPr>
          </a:p>
          <a:p>
            <a:pPr marL="0" lvl="0" indent="0" algn="l" rtl="0">
              <a:lnSpc>
                <a:spcPct val="100000"/>
              </a:lnSpc>
              <a:spcBef>
                <a:spcPts val="0"/>
              </a:spcBef>
              <a:spcAft>
                <a:spcPts val="0"/>
              </a:spcAft>
              <a:buNone/>
            </a:pPr>
            <a:r>
              <a:rPr lang="sv" sz="1600" b="1">
                <a:solidFill>
                  <a:schemeClr val="lt1"/>
                </a:solidFill>
              </a:rPr>
              <a:t>-Ledarförsörjning</a:t>
            </a:r>
            <a:endParaRPr sz="1600" b="1">
              <a:solidFill>
                <a:schemeClr val="lt1"/>
              </a:solidFill>
            </a:endParaRPr>
          </a:p>
          <a:p>
            <a:pPr marL="0" lvl="0" indent="0" algn="l" rtl="0">
              <a:lnSpc>
                <a:spcPct val="100000"/>
              </a:lnSpc>
              <a:spcBef>
                <a:spcPts val="0"/>
              </a:spcBef>
              <a:spcAft>
                <a:spcPts val="0"/>
              </a:spcAft>
              <a:buNone/>
            </a:pPr>
            <a:r>
              <a:rPr lang="sv" sz="1600" b="1">
                <a:solidFill>
                  <a:schemeClr val="lt1"/>
                </a:solidFill>
              </a:rPr>
              <a:t>-Spelarutbildningsplan</a:t>
            </a:r>
            <a:endParaRPr sz="1600" b="1">
              <a:solidFill>
                <a:schemeClr val="lt1"/>
              </a:solidFill>
            </a:endParaRPr>
          </a:p>
          <a:p>
            <a:pPr marL="0" lvl="0" indent="0" algn="l" rtl="0">
              <a:lnSpc>
                <a:spcPct val="100000"/>
              </a:lnSpc>
              <a:spcBef>
                <a:spcPts val="0"/>
              </a:spcBef>
              <a:spcAft>
                <a:spcPts val="0"/>
              </a:spcAft>
              <a:buNone/>
            </a:pPr>
            <a:r>
              <a:rPr lang="sv" sz="1600" b="1">
                <a:solidFill>
                  <a:schemeClr val="lt1"/>
                </a:solidFill>
              </a:rPr>
              <a:t>-Demokrati och delaktighet</a:t>
            </a:r>
            <a:endParaRPr sz="1600" b="1">
              <a:solidFill>
                <a:schemeClr val="lt1"/>
              </a:solidFill>
            </a:endParaRPr>
          </a:p>
          <a:p>
            <a:pPr marL="0" lvl="0" indent="0" algn="l" rtl="0">
              <a:lnSpc>
                <a:spcPct val="100000"/>
              </a:lnSpc>
              <a:spcBef>
                <a:spcPts val="0"/>
              </a:spcBef>
              <a:spcAft>
                <a:spcPts val="0"/>
              </a:spcAft>
              <a:buNone/>
            </a:pPr>
            <a:endParaRPr sz="1600" b="1">
              <a:solidFill>
                <a:schemeClr val="lt1"/>
              </a:solidFill>
            </a:endParaRPr>
          </a:p>
          <a:p>
            <a:pPr marL="0" lvl="0" indent="0" algn="l" rtl="0">
              <a:lnSpc>
                <a:spcPct val="100000"/>
              </a:lnSpc>
              <a:spcBef>
                <a:spcPts val="0"/>
              </a:spcBef>
              <a:spcAft>
                <a:spcPts val="0"/>
              </a:spcAft>
              <a:buNone/>
            </a:pPr>
            <a:r>
              <a:rPr lang="sv" sz="1600" b="1">
                <a:solidFill>
                  <a:schemeClr val="lt1"/>
                </a:solidFill>
              </a:rPr>
              <a:t>Styrelsen ska:</a:t>
            </a:r>
            <a:endParaRPr sz="1600" b="1">
              <a:solidFill>
                <a:schemeClr val="lt1"/>
              </a:solidFill>
            </a:endParaRPr>
          </a:p>
          <a:p>
            <a:pPr marL="0" lvl="0" indent="0" algn="l" rtl="0">
              <a:lnSpc>
                <a:spcPct val="100000"/>
              </a:lnSpc>
              <a:spcBef>
                <a:spcPts val="0"/>
              </a:spcBef>
              <a:spcAft>
                <a:spcPts val="0"/>
              </a:spcAft>
              <a:buNone/>
            </a:pPr>
            <a:r>
              <a:rPr lang="sv" sz="1600" b="1">
                <a:solidFill>
                  <a:schemeClr val="lt1"/>
                </a:solidFill>
              </a:rPr>
              <a:t>-Verka för  ökat samarbete inom föreningen</a:t>
            </a:r>
            <a:endParaRPr sz="1600" b="1">
              <a:solidFill>
                <a:schemeClr val="lt1"/>
              </a:solidFill>
            </a:endParaRPr>
          </a:p>
          <a:p>
            <a:pPr marL="0" lvl="0" indent="0" algn="l" rtl="0">
              <a:lnSpc>
                <a:spcPct val="100000"/>
              </a:lnSpc>
              <a:spcBef>
                <a:spcPts val="0"/>
              </a:spcBef>
              <a:spcAft>
                <a:spcPts val="0"/>
              </a:spcAft>
              <a:buNone/>
            </a:pPr>
            <a:r>
              <a:rPr lang="sv" sz="1600" b="1">
                <a:solidFill>
                  <a:schemeClr val="lt1"/>
                </a:solidFill>
              </a:rPr>
              <a:t>-Verka för att stärka samarbete med skola, näringsliv och samhälle</a:t>
            </a:r>
            <a:endParaRPr sz="1600" b="1">
              <a:solidFill>
                <a:schemeClr val="lt1"/>
              </a:solidFill>
            </a:endParaRPr>
          </a:p>
          <a:p>
            <a:pPr marL="0" lvl="0" indent="0" algn="l" rtl="0">
              <a:lnSpc>
                <a:spcPct val="100000"/>
              </a:lnSpc>
              <a:spcBef>
                <a:spcPts val="0"/>
              </a:spcBef>
              <a:spcAft>
                <a:spcPts val="0"/>
              </a:spcAft>
              <a:buNone/>
            </a:pPr>
            <a:r>
              <a:rPr lang="sv" sz="1600" b="1">
                <a:solidFill>
                  <a:schemeClr val="lt1"/>
                </a:solidFill>
              </a:rPr>
              <a:t>-Alltid se till hela föreningens bästa</a:t>
            </a:r>
            <a:endParaRPr sz="1600" b="1">
              <a:solidFill>
                <a:schemeClr val="lt1"/>
              </a:solidFill>
            </a:endParaRPr>
          </a:p>
          <a:p>
            <a:pPr marL="0" lvl="0" indent="0" algn="l" rtl="0">
              <a:lnSpc>
                <a:spcPct val="100000"/>
              </a:lnSpc>
              <a:spcBef>
                <a:spcPts val="0"/>
              </a:spcBef>
              <a:spcAft>
                <a:spcPts val="0"/>
              </a:spcAft>
              <a:buNone/>
            </a:pPr>
            <a:endParaRPr sz="1600" b="1">
              <a:solidFill>
                <a:schemeClr val="lt1"/>
              </a:solidFill>
            </a:endParaRPr>
          </a:p>
          <a:p>
            <a:pPr marL="0" lvl="0" indent="0" algn="l" rtl="0">
              <a:lnSpc>
                <a:spcPct val="100000"/>
              </a:lnSpc>
              <a:spcBef>
                <a:spcPts val="0"/>
              </a:spcBef>
              <a:spcAft>
                <a:spcPts val="0"/>
              </a:spcAft>
              <a:buNone/>
            </a:pPr>
            <a:r>
              <a:rPr lang="sv" sz="1600" b="1">
                <a:solidFill>
                  <a:schemeClr val="lt1"/>
                </a:solidFill>
              </a:rPr>
              <a:t>Arbeta aktivt med: Jämställdhet, trygghet, allas rätt att vara med, utbildning/utveckling av aktiva och ledare</a:t>
            </a:r>
            <a:endParaRPr sz="1600" b="1">
              <a:solidFill>
                <a:schemeClr val="lt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xfrm>
            <a:off x="311700" y="445025"/>
            <a:ext cx="8520600" cy="707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sv" sz="4000" b="1">
                <a:solidFill>
                  <a:schemeClr val="lt1"/>
                </a:solidFill>
              </a:rPr>
              <a:t>Verksamhetsmål 2020</a:t>
            </a:r>
            <a:endParaRPr sz="4000" b="1">
              <a:solidFill>
                <a:schemeClr val="lt1"/>
              </a:solidFill>
            </a:endParaRPr>
          </a:p>
          <a:p>
            <a:pPr marL="0" lvl="0" indent="0" algn="l" rtl="0">
              <a:spcBef>
                <a:spcPts val="0"/>
              </a:spcBef>
              <a:spcAft>
                <a:spcPts val="0"/>
              </a:spcAft>
              <a:buNone/>
            </a:pPr>
            <a:endParaRPr sz="4000"/>
          </a:p>
        </p:txBody>
      </p:sp>
      <p:sp>
        <p:nvSpPr>
          <p:cNvPr id="79" name="Google Shape;79;p17"/>
          <p:cNvSpPr txBox="1">
            <a:spLocks noGrp="1"/>
          </p:cNvSpPr>
          <p:nvPr>
            <p:ph type="body" idx="1"/>
          </p:nvPr>
        </p:nvSpPr>
        <p:spPr>
          <a:xfrm>
            <a:off x="311700" y="1428750"/>
            <a:ext cx="8520600" cy="3140100"/>
          </a:xfrm>
          <a:prstGeom prst="rect">
            <a:avLst/>
          </a:prstGeom>
        </p:spPr>
        <p:txBody>
          <a:bodyPr spcFirstLastPara="1" wrap="square" lIns="91425" tIns="91425" rIns="91425" bIns="91425" anchor="t" anchorCtr="0">
            <a:noAutofit/>
          </a:bodyPr>
          <a:lstStyle/>
          <a:p>
            <a:pPr marL="457200" lvl="0" indent="-438150" algn="l" rtl="0">
              <a:spcBef>
                <a:spcPts val="0"/>
              </a:spcBef>
              <a:spcAft>
                <a:spcPts val="0"/>
              </a:spcAft>
              <a:buClr>
                <a:schemeClr val="lt1"/>
              </a:buClr>
              <a:buSzPts val="3300"/>
              <a:buChar char="●"/>
            </a:pPr>
            <a:r>
              <a:rPr lang="sv" sz="3300" b="1">
                <a:solidFill>
                  <a:schemeClr val="lt1"/>
                </a:solidFill>
              </a:rPr>
              <a:t>400 st. medlemmar vid åretsslut</a:t>
            </a:r>
            <a:endParaRPr sz="3300" b="1">
              <a:solidFill>
                <a:schemeClr val="lt1"/>
              </a:solidFill>
            </a:endParaRPr>
          </a:p>
          <a:p>
            <a:pPr marL="457200" lvl="0" indent="-438150" algn="l" rtl="0">
              <a:spcBef>
                <a:spcPts val="0"/>
              </a:spcBef>
              <a:spcAft>
                <a:spcPts val="0"/>
              </a:spcAft>
              <a:buClr>
                <a:schemeClr val="lt1"/>
              </a:buClr>
              <a:buSzPts val="3300"/>
              <a:buChar char="●"/>
            </a:pPr>
            <a:r>
              <a:rPr lang="sv" sz="3300" b="1">
                <a:solidFill>
                  <a:schemeClr val="lt1"/>
                </a:solidFill>
              </a:rPr>
              <a:t>Genomföra 3 st. ledarträffar</a:t>
            </a:r>
            <a:endParaRPr sz="3300" b="1">
              <a:solidFill>
                <a:schemeClr val="lt1"/>
              </a:solidFill>
            </a:endParaRPr>
          </a:p>
          <a:p>
            <a:pPr marL="457200" lvl="0" indent="-438150" algn="l" rtl="0">
              <a:spcBef>
                <a:spcPts val="0"/>
              </a:spcBef>
              <a:spcAft>
                <a:spcPts val="0"/>
              </a:spcAft>
              <a:buClr>
                <a:schemeClr val="lt1"/>
              </a:buClr>
              <a:buSzPts val="3300"/>
              <a:buChar char="●"/>
            </a:pPr>
            <a:r>
              <a:rPr lang="sv" sz="3300" b="1">
                <a:solidFill>
                  <a:schemeClr val="lt1"/>
                </a:solidFill>
              </a:rPr>
              <a:t>Genomföra en st medlemskväll/dag</a:t>
            </a:r>
            <a:endParaRPr sz="3300" b="1">
              <a:solidFill>
                <a:schemeClr val="lt1"/>
              </a:solidFill>
            </a:endParaRPr>
          </a:p>
          <a:p>
            <a:pPr marL="457200" lvl="0" indent="-438150" algn="l" rtl="0">
              <a:spcBef>
                <a:spcPts val="0"/>
              </a:spcBef>
              <a:spcAft>
                <a:spcPts val="0"/>
              </a:spcAft>
              <a:buClr>
                <a:schemeClr val="lt1"/>
              </a:buClr>
              <a:buSzPts val="3300"/>
              <a:buChar char="●"/>
            </a:pPr>
            <a:r>
              <a:rPr lang="sv" sz="3300" b="1">
                <a:solidFill>
                  <a:schemeClr val="lt1"/>
                </a:solidFill>
              </a:rPr>
              <a:t>Utbilda 5 st. nya ledare</a:t>
            </a:r>
            <a:endParaRPr sz="3300" b="1">
              <a:solidFill>
                <a:schemeClr val="lt1"/>
              </a:solidFill>
            </a:endParaRPr>
          </a:p>
          <a:p>
            <a:pPr marL="0" lvl="0" indent="0" algn="l" rtl="0">
              <a:spcBef>
                <a:spcPts val="1600"/>
              </a:spcBef>
              <a:spcAft>
                <a:spcPts val="1600"/>
              </a:spcAft>
              <a:buNone/>
            </a:pPr>
            <a:endParaRPr sz="33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sv" b="1">
                <a:solidFill>
                  <a:schemeClr val="lt1"/>
                </a:solidFill>
              </a:rPr>
              <a:t>Vision - Värdegrund - Verksamhetsidé</a:t>
            </a:r>
            <a:endParaRPr b="1">
              <a:solidFill>
                <a:schemeClr val="lt1"/>
              </a:solidFill>
            </a:endParaRPr>
          </a:p>
        </p:txBody>
      </p:sp>
      <p:sp>
        <p:nvSpPr>
          <p:cNvPr id="85" name="Google Shape;85;p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sv" b="1">
                <a:solidFill>
                  <a:schemeClr val="lt1"/>
                </a:solidFill>
              </a:rPr>
              <a:t>FramtidHofors AIF - Mer än en idrottsförening</a:t>
            </a:r>
            <a:endParaRPr b="1">
              <a:solidFill>
                <a:schemeClr val="lt1"/>
              </a:solidFill>
            </a:endParaRPr>
          </a:p>
          <a:p>
            <a:pPr marL="0" lvl="0" indent="0" algn="l" rtl="0">
              <a:spcBef>
                <a:spcPts val="0"/>
              </a:spcBef>
              <a:spcAft>
                <a:spcPts val="0"/>
              </a:spcAft>
              <a:buNone/>
            </a:pPr>
            <a:r>
              <a:rPr lang="sv" b="1">
                <a:solidFill>
                  <a:schemeClr val="lt1"/>
                </a:solidFill>
              </a:rPr>
              <a:t>Föreningens värdegrund bottnar i fyra grundpelare som är utgångspunkt för vad det innebär att vara en HAIFARE:</a:t>
            </a:r>
            <a:endParaRPr b="1">
              <a:solidFill>
                <a:schemeClr val="lt1"/>
              </a:solidFill>
            </a:endParaRPr>
          </a:p>
          <a:p>
            <a:pPr marL="0" lvl="0" indent="0" algn="l" rtl="0">
              <a:lnSpc>
                <a:spcPct val="100000"/>
              </a:lnSpc>
              <a:spcBef>
                <a:spcPts val="1600"/>
              </a:spcBef>
              <a:spcAft>
                <a:spcPts val="0"/>
              </a:spcAft>
              <a:buNone/>
            </a:pPr>
            <a:r>
              <a:rPr lang="sv" b="1">
                <a:solidFill>
                  <a:schemeClr val="lt1"/>
                </a:solidFill>
              </a:rPr>
              <a:t>Hjärta</a:t>
            </a:r>
            <a:endParaRPr b="1">
              <a:solidFill>
                <a:schemeClr val="lt1"/>
              </a:solidFill>
            </a:endParaRPr>
          </a:p>
          <a:p>
            <a:pPr marL="0" lvl="0" indent="0" algn="l" rtl="0">
              <a:lnSpc>
                <a:spcPct val="100000"/>
              </a:lnSpc>
              <a:spcBef>
                <a:spcPts val="0"/>
              </a:spcBef>
              <a:spcAft>
                <a:spcPts val="0"/>
              </a:spcAft>
              <a:buNone/>
            </a:pPr>
            <a:r>
              <a:rPr lang="sv" b="1">
                <a:solidFill>
                  <a:schemeClr val="lt1"/>
                </a:solidFill>
              </a:rPr>
              <a:t>Ansvar</a:t>
            </a:r>
            <a:endParaRPr b="1">
              <a:solidFill>
                <a:schemeClr val="lt1"/>
              </a:solidFill>
            </a:endParaRPr>
          </a:p>
          <a:p>
            <a:pPr marL="0" lvl="0" indent="0" algn="l" rtl="0">
              <a:lnSpc>
                <a:spcPct val="100000"/>
              </a:lnSpc>
              <a:spcBef>
                <a:spcPts val="0"/>
              </a:spcBef>
              <a:spcAft>
                <a:spcPts val="0"/>
              </a:spcAft>
              <a:buNone/>
            </a:pPr>
            <a:r>
              <a:rPr lang="sv" b="1">
                <a:solidFill>
                  <a:schemeClr val="lt1"/>
                </a:solidFill>
              </a:rPr>
              <a:t>Inspiration</a:t>
            </a:r>
            <a:endParaRPr b="1">
              <a:solidFill>
                <a:schemeClr val="lt1"/>
              </a:solidFill>
            </a:endParaRPr>
          </a:p>
          <a:p>
            <a:pPr marL="0" lvl="0" indent="0" algn="l" rtl="0">
              <a:lnSpc>
                <a:spcPct val="100000"/>
              </a:lnSpc>
              <a:spcBef>
                <a:spcPts val="0"/>
              </a:spcBef>
              <a:spcAft>
                <a:spcPts val="0"/>
              </a:spcAft>
              <a:buNone/>
            </a:pPr>
            <a:r>
              <a:rPr lang="sv" b="1">
                <a:solidFill>
                  <a:schemeClr val="lt1"/>
                </a:solidFill>
              </a:rPr>
              <a:t>Framtid</a:t>
            </a:r>
            <a:endParaRPr b="1">
              <a:solidFill>
                <a:schemeClr val="lt1"/>
              </a:solidFill>
            </a:endParaRPr>
          </a:p>
          <a:p>
            <a:pPr marL="0" lvl="0" indent="0" algn="l" rtl="0">
              <a:lnSpc>
                <a:spcPct val="100000"/>
              </a:lnSpc>
              <a:spcBef>
                <a:spcPts val="0"/>
              </a:spcBef>
              <a:spcAft>
                <a:spcPts val="0"/>
              </a:spcAft>
              <a:buNone/>
            </a:pPr>
            <a:endParaRPr b="1">
              <a:solidFill>
                <a:schemeClr val="lt1"/>
              </a:solidFill>
            </a:endParaRPr>
          </a:p>
          <a:p>
            <a:pPr marL="0" lvl="0" indent="0" algn="l" rtl="0">
              <a:lnSpc>
                <a:spcPct val="100000"/>
              </a:lnSpc>
              <a:spcBef>
                <a:spcPts val="0"/>
              </a:spcBef>
              <a:spcAft>
                <a:spcPts val="0"/>
              </a:spcAft>
              <a:buNone/>
            </a:pPr>
            <a:r>
              <a:rPr lang="sv" b="1">
                <a:solidFill>
                  <a:schemeClr val="lt1"/>
                </a:solidFill>
              </a:rPr>
              <a:t>Hofors AIF ska erbjuda en bredd av aktiviteter för alla invånare i Hofors kommun oavsett förutsättningar. Vi verkar för att ge alla möjlighet till en meningsfull fritid!</a:t>
            </a:r>
            <a:endParaRPr b="1">
              <a:solidFill>
                <a:schemeClr val="lt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sv" sz="2900" b="1">
                <a:solidFill>
                  <a:schemeClr val="lt1"/>
                </a:solidFill>
              </a:rPr>
              <a:t>Sammanfattning ledarenkät 2020</a:t>
            </a:r>
            <a:endParaRPr sz="2900" b="1">
              <a:solidFill>
                <a:schemeClr val="lt1"/>
              </a:solidFill>
            </a:endParaRPr>
          </a:p>
        </p:txBody>
      </p:sp>
      <p:sp>
        <p:nvSpPr>
          <p:cNvPr id="91" name="Google Shape;91;p19"/>
          <p:cNvSpPr txBox="1">
            <a:spLocks noGrp="1"/>
          </p:cNvSpPr>
          <p:nvPr>
            <p:ph type="body" idx="1"/>
          </p:nvPr>
        </p:nvSpPr>
        <p:spPr>
          <a:xfrm>
            <a:off x="249575" y="966100"/>
            <a:ext cx="8520600" cy="412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b="1">
                <a:solidFill>
                  <a:schemeClr val="lt1"/>
                </a:solidFill>
              </a:rPr>
              <a:t>Träningstider inomhus/utomhus?</a:t>
            </a:r>
            <a:endParaRPr b="1">
              <a:solidFill>
                <a:schemeClr val="lt1"/>
              </a:solidFill>
            </a:endParaRPr>
          </a:p>
          <a:p>
            <a:pPr marL="0" lvl="0" indent="0" algn="l" rtl="0">
              <a:spcBef>
                <a:spcPts val="0"/>
              </a:spcBef>
              <a:spcAft>
                <a:spcPts val="0"/>
              </a:spcAft>
              <a:buNone/>
            </a:pPr>
            <a:r>
              <a:rPr lang="sv" b="1">
                <a:solidFill>
                  <a:schemeClr val="lt1"/>
                </a:solidFill>
              </a:rPr>
              <a:t>Matchdagar/tider?</a:t>
            </a:r>
            <a:endParaRPr b="1">
              <a:solidFill>
                <a:schemeClr val="lt1"/>
              </a:solidFill>
            </a:endParaRPr>
          </a:p>
          <a:p>
            <a:pPr marL="0" lvl="0" indent="0" algn="l" rtl="0">
              <a:spcBef>
                <a:spcPts val="0"/>
              </a:spcBef>
              <a:spcAft>
                <a:spcPts val="0"/>
              </a:spcAft>
              <a:buNone/>
            </a:pPr>
            <a:r>
              <a:rPr lang="sv" b="1">
                <a:solidFill>
                  <a:schemeClr val="lt1"/>
                </a:solidFill>
              </a:rPr>
              <a:t>Träningstillfällen?</a:t>
            </a:r>
            <a:endParaRPr b="1">
              <a:solidFill>
                <a:schemeClr val="lt1"/>
              </a:solidFill>
            </a:endParaRPr>
          </a:p>
          <a:p>
            <a:pPr marL="0" lvl="0" indent="0" algn="l" rtl="0">
              <a:spcBef>
                <a:spcPts val="0"/>
              </a:spcBef>
              <a:spcAft>
                <a:spcPts val="0"/>
              </a:spcAft>
              <a:buNone/>
            </a:pPr>
            <a:r>
              <a:rPr lang="sv" b="1">
                <a:solidFill>
                  <a:schemeClr val="lt1"/>
                </a:solidFill>
              </a:rPr>
              <a:t>Material?</a:t>
            </a:r>
            <a:endParaRPr b="1">
              <a:solidFill>
                <a:schemeClr val="lt1"/>
              </a:solidFill>
            </a:endParaRPr>
          </a:p>
          <a:p>
            <a:pPr marL="0" lvl="0" indent="0" algn="l" rtl="0">
              <a:spcBef>
                <a:spcPts val="0"/>
              </a:spcBef>
              <a:spcAft>
                <a:spcPts val="0"/>
              </a:spcAft>
              <a:buNone/>
            </a:pPr>
            <a:r>
              <a:rPr lang="sv" b="1">
                <a:solidFill>
                  <a:schemeClr val="lt1"/>
                </a:solidFill>
              </a:rPr>
              <a:t>Utveckla dina svar:</a:t>
            </a:r>
            <a:endParaRPr b="1">
              <a:solidFill>
                <a:schemeClr val="lt1"/>
              </a:solidFill>
            </a:endParaRPr>
          </a:p>
          <a:p>
            <a:pPr marL="457200" lvl="0" indent="-295275" algn="l" rtl="0">
              <a:spcBef>
                <a:spcPts val="0"/>
              </a:spcBef>
              <a:spcAft>
                <a:spcPts val="0"/>
              </a:spcAft>
              <a:buClr>
                <a:srgbClr val="202124"/>
              </a:buClr>
              <a:buSzPts val="1050"/>
              <a:buFont typeface="Roboto"/>
              <a:buChar char="●"/>
            </a:pPr>
            <a:r>
              <a:rPr lang="sv" sz="1050">
                <a:solidFill>
                  <a:srgbClr val="202124"/>
                </a:solidFill>
                <a:highlight>
                  <a:srgbClr val="F8F9FA"/>
                </a:highlight>
                <a:latin typeface="Roboto"/>
                <a:ea typeface="Roboto"/>
                <a:cs typeface="Roboto"/>
                <a:sym typeface="Roboto"/>
              </a:rPr>
              <a:t>Många bollar är dåliga</a:t>
            </a:r>
            <a:endParaRPr sz="1050">
              <a:solidFill>
                <a:srgbClr val="202124"/>
              </a:solidFill>
              <a:highlight>
                <a:srgbClr val="F8F9FA"/>
              </a:highlight>
              <a:latin typeface="Roboto"/>
              <a:ea typeface="Roboto"/>
              <a:cs typeface="Roboto"/>
              <a:sym typeface="Roboto"/>
            </a:endParaRPr>
          </a:p>
          <a:p>
            <a:pPr marL="457200" lvl="0" indent="-295275" algn="l" rtl="0">
              <a:spcBef>
                <a:spcPts val="0"/>
              </a:spcBef>
              <a:spcAft>
                <a:spcPts val="0"/>
              </a:spcAft>
              <a:buClr>
                <a:srgbClr val="202124"/>
              </a:buClr>
              <a:buSzPts val="1050"/>
              <a:buFont typeface="Roboto"/>
              <a:buChar char="●"/>
            </a:pPr>
            <a:r>
              <a:rPr lang="sv" sz="1050">
                <a:solidFill>
                  <a:srgbClr val="202124"/>
                </a:solidFill>
                <a:highlight>
                  <a:srgbClr val="F8F9FA"/>
                </a:highlight>
                <a:latin typeface="Roboto"/>
                <a:ea typeface="Roboto"/>
                <a:cs typeface="Roboto"/>
                <a:sym typeface="Roboto"/>
              </a:rPr>
              <a:t>Tycker vi har haft bra träningstider och träningsmaterial</a:t>
            </a:r>
            <a:endParaRPr sz="1050">
              <a:solidFill>
                <a:srgbClr val="202124"/>
              </a:solidFill>
              <a:highlight>
                <a:srgbClr val="F8F9FA"/>
              </a:highlight>
              <a:latin typeface="Roboto"/>
              <a:ea typeface="Roboto"/>
              <a:cs typeface="Roboto"/>
              <a:sym typeface="Roboto"/>
            </a:endParaRPr>
          </a:p>
          <a:p>
            <a:pPr marL="457200" lvl="0" indent="-295275" algn="l" rtl="0">
              <a:spcBef>
                <a:spcPts val="0"/>
              </a:spcBef>
              <a:spcAft>
                <a:spcPts val="0"/>
              </a:spcAft>
              <a:buClr>
                <a:srgbClr val="202124"/>
              </a:buClr>
              <a:buSzPts val="1050"/>
              <a:buFont typeface="Roboto"/>
              <a:buChar char="●"/>
            </a:pPr>
            <a:r>
              <a:rPr lang="sv" sz="1050">
                <a:solidFill>
                  <a:srgbClr val="202124"/>
                </a:solidFill>
                <a:highlight>
                  <a:srgbClr val="F8F9FA"/>
                </a:highlight>
                <a:latin typeface="Roboto"/>
                <a:ea typeface="Roboto"/>
                <a:cs typeface="Roboto"/>
                <a:sym typeface="Roboto"/>
              </a:rPr>
              <a:t>Jag önskar ett tydligare utarbetat direktiv ifrån föreningen med en röd tråd från barn till senior. Fler gemensamma träningar i flera åldersgrupper med junior/senior spelare barn/junior. Mycket mer träningsmaterial, i alla de former samt huvudmaterialet; fotbollarna måste hålla hög kvalitet</a:t>
            </a:r>
            <a:endParaRPr sz="1050">
              <a:solidFill>
                <a:srgbClr val="202124"/>
              </a:solidFill>
              <a:highlight>
                <a:srgbClr val="F8F9FA"/>
              </a:highlight>
              <a:latin typeface="Roboto"/>
              <a:ea typeface="Roboto"/>
              <a:cs typeface="Roboto"/>
              <a:sym typeface="Roboto"/>
            </a:endParaRPr>
          </a:p>
          <a:p>
            <a:pPr marL="457200" lvl="0" indent="-295275" algn="l" rtl="0">
              <a:spcBef>
                <a:spcPts val="0"/>
              </a:spcBef>
              <a:spcAft>
                <a:spcPts val="0"/>
              </a:spcAft>
              <a:buClr>
                <a:srgbClr val="202124"/>
              </a:buClr>
              <a:buSzPts val="1050"/>
              <a:buFont typeface="Roboto"/>
              <a:buChar char="●"/>
            </a:pPr>
            <a:r>
              <a:rPr lang="sv" sz="1050">
                <a:solidFill>
                  <a:srgbClr val="202124"/>
                </a:solidFill>
                <a:highlight>
                  <a:srgbClr val="F8F9FA"/>
                </a:highlight>
                <a:latin typeface="Roboto"/>
                <a:ea typeface="Roboto"/>
                <a:cs typeface="Roboto"/>
                <a:sym typeface="Roboto"/>
              </a:rPr>
              <a:t>Skulle ha haft andra dagar. Beror på andra idrotter som stör. Skulle vilja träna 2 gånger men det vill inte alla ungar. Finnas fler färger av stora västar. Får pumpa bollarna varje träning och skulle vilja ha egna och hållare reda på. Gummiband för motstånd Gymnastikexpander. Fotbollstennis. Bollreturer. Passningbågar.</a:t>
            </a:r>
            <a:endParaRPr sz="1050">
              <a:solidFill>
                <a:srgbClr val="202124"/>
              </a:solidFill>
              <a:highlight>
                <a:srgbClr val="F8F9FA"/>
              </a:highlight>
              <a:latin typeface="Roboto"/>
              <a:ea typeface="Roboto"/>
              <a:cs typeface="Roboto"/>
              <a:sym typeface="Roboto"/>
            </a:endParaRPr>
          </a:p>
          <a:p>
            <a:pPr marL="457200" lvl="0" indent="-295275" algn="l" rtl="0">
              <a:spcBef>
                <a:spcPts val="0"/>
              </a:spcBef>
              <a:spcAft>
                <a:spcPts val="0"/>
              </a:spcAft>
              <a:buClr>
                <a:srgbClr val="202124"/>
              </a:buClr>
              <a:buSzPts val="1050"/>
              <a:buFont typeface="Roboto"/>
              <a:buChar char="●"/>
            </a:pPr>
            <a:r>
              <a:rPr lang="sv" sz="1050">
                <a:solidFill>
                  <a:srgbClr val="202124"/>
                </a:solidFill>
                <a:highlight>
                  <a:srgbClr val="F8F9FA"/>
                </a:highlight>
                <a:latin typeface="Roboto"/>
                <a:ea typeface="Roboto"/>
                <a:cs typeface="Roboto"/>
                <a:sym typeface="Roboto"/>
              </a:rPr>
              <a:t>Saknas både redskap och platser att utöva vissa friidrottsgrenar. Önskemålet är också att träna vid fler tillfällen men det saknas tränare. Vi har inga matcher och domare.</a:t>
            </a:r>
            <a:endParaRPr sz="1050">
              <a:solidFill>
                <a:srgbClr val="202124"/>
              </a:solidFill>
              <a:highlight>
                <a:srgbClr val="F8F9FA"/>
              </a:highlight>
              <a:latin typeface="Roboto"/>
              <a:ea typeface="Roboto"/>
              <a:cs typeface="Roboto"/>
              <a:sym typeface="Roboto"/>
            </a:endParaRPr>
          </a:p>
          <a:p>
            <a:pPr marL="0" lvl="0" indent="0" algn="l" rtl="0">
              <a:spcBef>
                <a:spcPts val="0"/>
              </a:spcBef>
              <a:spcAft>
                <a:spcPts val="160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a:t>Sammanfattning ledarenkät 2020</a:t>
            </a:r>
            <a:endParaRPr/>
          </a:p>
        </p:txBody>
      </p:sp>
      <p:sp>
        <p:nvSpPr>
          <p:cNvPr id="97" name="Google Shape;97;p2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a:solidFill>
                  <a:schemeClr val="lt1"/>
                </a:solidFill>
              </a:rPr>
              <a:t>Domarna?</a:t>
            </a:r>
            <a:endParaRPr>
              <a:solidFill>
                <a:schemeClr val="lt1"/>
              </a:solidFill>
            </a:endParaRPr>
          </a:p>
          <a:p>
            <a:pPr marL="457200" lvl="0" indent="-295275" algn="l" rtl="0">
              <a:spcBef>
                <a:spcPts val="0"/>
              </a:spcBef>
              <a:spcAft>
                <a:spcPts val="0"/>
              </a:spcAft>
              <a:buClr>
                <a:srgbClr val="202124"/>
              </a:buClr>
              <a:buSzPts val="1050"/>
              <a:buFont typeface="Roboto"/>
              <a:buChar char="●"/>
            </a:pPr>
            <a:r>
              <a:rPr lang="sv" sz="1050">
                <a:solidFill>
                  <a:srgbClr val="202124"/>
                </a:solidFill>
                <a:highlight>
                  <a:srgbClr val="F8F9FA"/>
                </a:highlight>
                <a:latin typeface="Roboto"/>
                <a:ea typeface="Roboto"/>
                <a:cs typeface="Roboto"/>
                <a:sym typeface="Roboto"/>
              </a:rPr>
              <a:t>Domarna har utvecklats och blivit bättre på att ta tills sig av det man sagt. Skoj!</a:t>
            </a:r>
            <a:endParaRPr sz="1050">
              <a:solidFill>
                <a:srgbClr val="202124"/>
              </a:solidFill>
              <a:highlight>
                <a:srgbClr val="F8F9FA"/>
              </a:highlight>
              <a:latin typeface="Roboto"/>
              <a:ea typeface="Roboto"/>
              <a:cs typeface="Roboto"/>
              <a:sym typeface="Roboto"/>
            </a:endParaRPr>
          </a:p>
          <a:p>
            <a:pPr marL="457200" lvl="0" indent="-295275" algn="l" rtl="0">
              <a:spcBef>
                <a:spcPts val="0"/>
              </a:spcBef>
              <a:spcAft>
                <a:spcPts val="0"/>
              </a:spcAft>
              <a:buClr>
                <a:srgbClr val="202124"/>
              </a:buClr>
              <a:buSzPts val="1050"/>
              <a:buFont typeface="Roboto"/>
              <a:buChar char="●"/>
            </a:pPr>
            <a:r>
              <a:rPr lang="sv" sz="1050">
                <a:solidFill>
                  <a:srgbClr val="202124"/>
                </a:solidFill>
                <a:highlight>
                  <a:srgbClr val="F8F9FA"/>
                </a:highlight>
                <a:latin typeface="Roboto"/>
                <a:ea typeface="Roboto"/>
                <a:cs typeface="Roboto"/>
                <a:sym typeface="Roboto"/>
              </a:rPr>
              <a:t>Domarna är unga och lite blygsamma men börjar komma fram mer och mer nu och hörs på planen</a:t>
            </a:r>
            <a:endParaRPr sz="1050">
              <a:solidFill>
                <a:srgbClr val="202124"/>
              </a:solidFill>
              <a:highlight>
                <a:srgbClr val="F8F9FA"/>
              </a:highlight>
              <a:latin typeface="Roboto"/>
              <a:ea typeface="Roboto"/>
              <a:cs typeface="Roboto"/>
              <a:sym typeface="Roboto"/>
            </a:endParaRPr>
          </a:p>
          <a:p>
            <a:pPr marL="457200" lvl="0" indent="-295275" algn="l" rtl="0">
              <a:spcBef>
                <a:spcPts val="0"/>
              </a:spcBef>
              <a:spcAft>
                <a:spcPts val="0"/>
              </a:spcAft>
              <a:buClr>
                <a:srgbClr val="202124"/>
              </a:buClr>
              <a:buSzPts val="1050"/>
              <a:buFont typeface="Roboto"/>
              <a:buChar char="●"/>
            </a:pPr>
            <a:r>
              <a:rPr lang="sv" sz="1050">
                <a:solidFill>
                  <a:srgbClr val="202124"/>
                </a:solidFill>
                <a:highlight>
                  <a:srgbClr val="F8F9FA"/>
                </a:highlight>
                <a:latin typeface="Roboto"/>
                <a:ea typeface="Roboto"/>
                <a:cs typeface="Roboto"/>
                <a:sym typeface="Roboto"/>
              </a:rPr>
              <a:t>Tycker att nivån p domarna är bra om man jämför med hur det har varit på andra ställen</a:t>
            </a:r>
            <a:endParaRPr sz="1050">
              <a:solidFill>
                <a:srgbClr val="202124"/>
              </a:solidFill>
              <a:highlight>
                <a:srgbClr val="F8F9FA"/>
              </a:highlight>
              <a:latin typeface="Roboto"/>
              <a:ea typeface="Roboto"/>
              <a:cs typeface="Roboto"/>
              <a:sym typeface="Roboto"/>
            </a:endParaRPr>
          </a:p>
          <a:p>
            <a:pPr marL="457200" lvl="0" indent="-295275" algn="l" rtl="0">
              <a:spcBef>
                <a:spcPts val="0"/>
              </a:spcBef>
              <a:spcAft>
                <a:spcPts val="0"/>
              </a:spcAft>
              <a:buClr>
                <a:srgbClr val="202124"/>
              </a:buClr>
              <a:buSzPts val="1050"/>
              <a:buFont typeface="Roboto"/>
              <a:buChar char="●"/>
            </a:pPr>
            <a:r>
              <a:rPr lang="sv" sz="1050">
                <a:solidFill>
                  <a:srgbClr val="202124"/>
                </a:solidFill>
                <a:highlight>
                  <a:srgbClr val="F8F9FA"/>
                </a:highlight>
                <a:latin typeface="Roboto"/>
                <a:ea typeface="Roboto"/>
                <a:cs typeface="Roboto"/>
                <a:sym typeface="Roboto"/>
              </a:rPr>
              <a:t>Generellt sett måste nivån upp på domarna över hela distriktet</a:t>
            </a:r>
            <a:endParaRPr sz="1050">
              <a:solidFill>
                <a:srgbClr val="202124"/>
              </a:solidFill>
              <a:highlight>
                <a:srgbClr val="F8F9FA"/>
              </a:highlight>
              <a:latin typeface="Roboto"/>
              <a:ea typeface="Roboto"/>
              <a:cs typeface="Roboto"/>
              <a:sym typeface="Roboto"/>
            </a:endParaRPr>
          </a:p>
          <a:p>
            <a:pPr marL="0" lvl="0" indent="0" algn="l" rtl="0">
              <a:spcBef>
                <a:spcPts val="0"/>
              </a:spcBef>
              <a:spcAft>
                <a:spcPts val="0"/>
              </a:spcAft>
              <a:buNone/>
            </a:pPr>
            <a:endParaRPr sz="1050">
              <a:solidFill>
                <a:srgbClr val="202124"/>
              </a:solidFill>
              <a:highlight>
                <a:srgbClr val="F8F9FA"/>
              </a:highlight>
              <a:latin typeface="Roboto"/>
              <a:ea typeface="Roboto"/>
              <a:cs typeface="Roboto"/>
              <a:sym typeface="Roboto"/>
            </a:endParaRPr>
          </a:p>
          <a:p>
            <a:pPr marL="0" lvl="0" indent="0" algn="l" rtl="0">
              <a:spcBef>
                <a:spcPts val="0"/>
              </a:spcBef>
              <a:spcAft>
                <a:spcPts val="0"/>
              </a:spcAft>
              <a:buNone/>
            </a:pPr>
            <a:r>
              <a:rPr lang="sv">
                <a:solidFill>
                  <a:srgbClr val="202124"/>
                </a:solidFill>
                <a:highlight>
                  <a:srgbClr val="F8F9FA"/>
                </a:highlight>
                <a:latin typeface="Roboto"/>
                <a:ea typeface="Roboto"/>
                <a:cs typeface="Roboto"/>
                <a:sym typeface="Roboto"/>
              </a:rPr>
              <a:t>Kommunikation?</a:t>
            </a:r>
            <a:endParaRPr>
              <a:solidFill>
                <a:srgbClr val="202124"/>
              </a:solidFill>
              <a:highlight>
                <a:srgbClr val="F8F9FA"/>
              </a:highlight>
              <a:latin typeface="Roboto"/>
              <a:ea typeface="Roboto"/>
              <a:cs typeface="Roboto"/>
              <a:sym typeface="Roboto"/>
            </a:endParaRPr>
          </a:p>
          <a:p>
            <a:pPr marL="0" lvl="0" indent="0" algn="l" rtl="0">
              <a:spcBef>
                <a:spcPts val="0"/>
              </a:spcBef>
              <a:spcAft>
                <a:spcPts val="0"/>
              </a:spcAft>
              <a:buNone/>
            </a:pPr>
            <a:endParaRPr>
              <a:solidFill>
                <a:srgbClr val="202124"/>
              </a:solidFill>
              <a:highlight>
                <a:srgbClr val="F8F9FA"/>
              </a:highlight>
              <a:latin typeface="Roboto"/>
              <a:ea typeface="Roboto"/>
              <a:cs typeface="Roboto"/>
              <a:sym typeface="Roboto"/>
            </a:endParaRPr>
          </a:p>
        </p:txBody>
      </p:sp>
      <p:pic>
        <p:nvPicPr>
          <p:cNvPr id="98" name="Google Shape;98;p20" descr="Diagram över formulärsvar. Namn på fråga: Hur tycker du att kommunikationen har varit mellan styrelse och lag/träningsgrupper?. Antal svar: 30 svar."/>
          <p:cNvPicPr preferRelativeResize="0"/>
          <p:nvPr/>
        </p:nvPicPr>
        <p:blipFill>
          <a:blip r:embed="rId3">
            <a:alphaModFix/>
          </a:blip>
          <a:stretch>
            <a:fillRect/>
          </a:stretch>
        </p:blipFill>
        <p:spPr>
          <a:xfrm>
            <a:off x="372725" y="2926025"/>
            <a:ext cx="3618674" cy="17188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21"/>
          <p:cNvSpPr txBox="1">
            <a:spLocks noGrp="1"/>
          </p:cNvSpPr>
          <p:nvPr>
            <p:ph type="title"/>
          </p:nvPr>
        </p:nvSpPr>
        <p:spPr>
          <a:xfrm>
            <a:off x="311700" y="149075"/>
            <a:ext cx="8520600" cy="6213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sv" b="1">
                <a:solidFill>
                  <a:schemeClr val="lt1"/>
                </a:solidFill>
              </a:rPr>
              <a:t>Sammanfattning ledarenkät 2020</a:t>
            </a:r>
            <a:endParaRPr b="1">
              <a:solidFill>
                <a:schemeClr val="lt1"/>
              </a:solidFill>
            </a:endParaRPr>
          </a:p>
          <a:p>
            <a:pPr marL="0" lvl="0" indent="0" algn="l" rtl="0">
              <a:spcBef>
                <a:spcPts val="0"/>
              </a:spcBef>
              <a:spcAft>
                <a:spcPts val="0"/>
              </a:spcAft>
              <a:buNone/>
            </a:pPr>
            <a:endParaRPr/>
          </a:p>
        </p:txBody>
      </p:sp>
      <p:pic>
        <p:nvPicPr>
          <p:cNvPr id="104" name="Google Shape;104;p21" descr="Diagram över formulärsvar. Namn på fråga: Känner du dig trygg i din ledarroll?. Antal svar: 30 svar."/>
          <p:cNvPicPr preferRelativeResize="0"/>
          <p:nvPr/>
        </p:nvPicPr>
        <p:blipFill>
          <a:blip r:embed="rId3">
            <a:alphaModFix/>
          </a:blip>
          <a:stretch>
            <a:fillRect/>
          </a:stretch>
        </p:blipFill>
        <p:spPr>
          <a:xfrm>
            <a:off x="262000" y="770375"/>
            <a:ext cx="8354299" cy="3689800"/>
          </a:xfrm>
          <a:prstGeom prst="rect">
            <a:avLst/>
          </a:prstGeom>
          <a:noFill/>
          <a:ln>
            <a:noFill/>
          </a:ln>
        </p:spPr>
      </p:pic>
      <p:sp>
        <p:nvSpPr>
          <p:cNvPr id="105" name="Google Shape;105;p21"/>
          <p:cNvSpPr txBox="1"/>
          <p:nvPr/>
        </p:nvSpPr>
        <p:spPr>
          <a:xfrm>
            <a:off x="49700" y="1316950"/>
            <a:ext cx="3000000" cy="3000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939</Words>
  <Application>Microsoft Office PowerPoint</Application>
  <PresentationFormat>Bildspel på skärmen (16:9)</PresentationFormat>
  <Paragraphs>115</Paragraphs>
  <Slides>14</Slides>
  <Notes>14</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14</vt:i4>
      </vt:variant>
    </vt:vector>
  </HeadingPairs>
  <TitlesOfParts>
    <vt:vector size="17" baseType="lpstr">
      <vt:lpstr>Roboto</vt:lpstr>
      <vt:lpstr>Arial</vt:lpstr>
      <vt:lpstr>Simple Light</vt:lpstr>
      <vt:lpstr>Välkommen! Hofors AIF ledarträff 17/10</vt:lpstr>
      <vt:lpstr>Vår verksamhet 2020-01-01 - 2020-10-01 (9 mån)</vt:lpstr>
      <vt:lpstr>Vår verksamhet 2020-01-01 - 2020-10-01 </vt:lpstr>
      <vt:lpstr>Verksamhetsplan och mål 2020</vt:lpstr>
      <vt:lpstr>Verksamhetsmål 2020 </vt:lpstr>
      <vt:lpstr>Vision - Värdegrund - Verksamhetsidé</vt:lpstr>
      <vt:lpstr>Sammanfattning ledarenkät 2020</vt:lpstr>
      <vt:lpstr>Sammanfattning ledarenkät 2020</vt:lpstr>
      <vt:lpstr>Sammanfattning ledarenkät 2020 </vt:lpstr>
      <vt:lpstr>Sammanfattning ledarenkät 2020</vt:lpstr>
      <vt:lpstr>Sammanfattning ledarenkät 2020</vt:lpstr>
      <vt:lpstr>HAIF-policy - HAIF vision?</vt:lpstr>
      <vt:lpstr>PowerPoint-presentation</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Välkommen! Hofors AIF ledarträff 17/10</dc:title>
  <cp:lastModifiedBy>Johanna Grönlund@Sorption.local</cp:lastModifiedBy>
  <cp:revision>2</cp:revision>
  <dcterms:modified xsi:type="dcterms:W3CDTF">2020-10-19T09:43:43Z</dcterms:modified>
</cp:coreProperties>
</file>