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39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9c4d488dfd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9c4d488dfd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9c4d488dfd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9c4d488dfd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9c4d488dfd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9c4d488dfd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9c4d488dfd_0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9c4d488dfd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c4d488dfd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c4d488dfd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c4d488dfd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c4d488dfd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c4d488dfd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c4d488dfd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c4d488dfd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c4d488dfd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c4d488dfd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c4d488dfd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c4d488dfd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c4d488dfd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c4d488dfd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c4d488dfd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c4d488dfd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c4d488df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9c4d488dfd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9c4d488df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1155C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61500"/>
            <a:ext cx="8520600" cy="213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sv" sz="6600" b="1">
                <a:solidFill>
                  <a:schemeClr val="lt1"/>
                </a:solidFill>
              </a:rPr>
              <a:t>Välkommen!</a:t>
            </a:r>
            <a:endParaRPr sz="6600" b="1">
              <a:solidFill>
                <a:schemeClr val="lt1"/>
              </a:solidFill>
            </a:endParaRPr>
          </a:p>
          <a:p>
            <a:pPr marL="0" lvl="0" indent="0" algn="ctr" rtl="0">
              <a:spcBef>
                <a:spcPts val="0"/>
              </a:spcBef>
              <a:spcAft>
                <a:spcPts val="0"/>
              </a:spcAft>
              <a:buNone/>
            </a:pPr>
            <a:r>
              <a:rPr lang="sv" b="1">
                <a:solidFill>
                  <a:schemeClr val="lt1"/>
                </a:solidFill>
              </a:rPr>
              <a:t>Hofors AIF ledarträff 17/10</a:t>
            </a:r>
            <a:endParaRPr b="1">
              <a:solidFill>
                <a:schemeClr val="lt1"/>
              </a:solidFill>
            </a:endParaRPr>
          </a:p>
        </p:txBody>
      </p:sp>
      <p:sp>
        <p:nvSpPr>
          <p:cNvPr id="55" name="Google Shape;55;p13"/>
          <p:cNvSpPr txBox="1">
            <a:spLocks noGrp="1"/>
          </p:cNvSpPr>
          <p:nvPr>
            <p:ph type="subTitle" idx="1"/>
          </p:nvPr>
        </p:nvSpPr>
        <p:spPr>
          <a:xfrm>
            <a:off x="311700" y="2571750"/>
            <a:ext cx="8520600" cy="238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900" dirty="0">
                <a:solidFill>
                  <a:schemeClr val="lt1"/>
                </a:solidFill>
              </a:rPr>
              <a:t>kl. 10.00 	Kaffe o presentation</a:t>
            </a:r>
            <a:endParaRPr sz="1900" dirty="0">
              <a:solidFill>
                <a:schemeClr val="lt1"/>
              </a:solidFill>
            </a:endParaRPr>
          </a:p>
          <a:p>
            <a:pPr marL="0" lvl="0" indent="0" algn="l" rtl="0">
              <a:spcBef>
                <a:spcPts val="0"/>
              </a:spcBef>
              <a:spcAft>
                <a:spcPts val="0"/>
              </a:spcAft>
              <a:buNone/>
            </a:pPr>
            <a:r>
              <a:rPr lang="sv" sz="1900" dirty="0">
                <a:solidFill>
                  <a:schemeClr val="lt1"/>
                </a:solidFill>
              </a:rPr>
              <a:t>kl. 10.15 	Information från styrelsen</a:t>
            </a:r>
            <a:endParaRPr sz="1900" dirty="0">
              <a:solidFill>
                <a:schemeClr val="lt1"/>
              </a:solidFill>
            </a:endParaRPr>
          </a:p>
          <a:p>
            <a:pPr marL="0" lvl="0" indent="0" algn="l" rtl="0">
              <a:spcBef>
                <a:spcPts val="0"/>
              </a:spcBef>
              <a:spcAft>
                <a:spcPts val="0"/>
              </a:spcAft>
              <a:buNone/>
            </a:pPr>
            <a:r>
              <a:rPr lang="sv" sz="1900" dirty="0">
                <a:solidFill>
                  <a:schemeClr val="lt1"/>
                </a:solidFill>
              </a:rPr>
              <a:t>kl. 10.45	GFF/Daniel Sundström, spelarutbildning och klimatet kring</a:t>
            </a:r>
            <a:endParaRPr sz="1900" dirty="0">
              <a:solidFill>
                <a:schemeClr val="lt1"/>
              </a:solidFill>
            </a:endParaRPr>
          </a:p>
          <a:p>
            <a:pPr marL="1371600" lvl="0" indent="457200" algn="l" rtl="0">
              <a:spcBef>
                <a:spcPts val="0"/>
              </a:spcBef>
              <a:spcAft>
                <a:spcPts val="0"/>
              </a:spcAft>
              <a:buNone/>
            </a:pPr>
            <a:r>
              <a:rPr lang="sv" sz="1900" dirty="0">
                <a:solidFill>
                  <a:schemeClr val="lt1"/>
                </a:solidFill>
              </a:rPr>
              <a:t>kring våra arenor/matcher/träningar  	</a:t>
            </a:r>
            <a:endParaRPr sz="1900" dirty="0">
              <a:solidFill>
                <a:schemeClr val="lt1"/>
              </a:solidFill>
            </a:endParaRPr>
          </a:p>
          <a:p>
            <a:pPr marL="0" lvl="0" indent="0" algn="l" rtl="0">
              <a:spcBef>
                <a:spcPts val="0"/>
              </a:spcBef>
              <a:spcAft>
                <a:spcPts val="0"/>
              </a:spcAft>
              <a:buNone/>
            </a:pPr>
            <a:r>
              <a:rPr lang="sv" sz="1900" dirty="0">
                <a:solidFill>
                  <a:schemeClr val="lt1"/>
                </a:solidFill>
              </a:rPr>
              <a:t>kl. 11.45 	Lunch och samtal kring spelarutbildning i Hofors AIF</a:t>
            </a:r>
            <a:endParaRPr sz="1900" dirty="0">
              <a:solidFill>
                <a:schemeClr val="lt1"/>
              </a:solidFill>
            </a:endParaRPr>
          </a:p>
          <a:p>
            <a:pPr marL="1371600" lvl="0" indent="457200" algn="l" rtl="0">
              <a:spcBef>
                <a:spcPts val="0"/>
              </a:spcBef>
              <a:spcAft>
                <a:spcPts val="0"/>
              </a:spcAft>
              <a:buNone/>
            </a:pPr>
            <a:r>
              <a:rPr lang="sv" sz="1900" dirty="0">
                <a:solidFill>
                  <a:schemeClr val="lt1"/>
                </a:solidFill>
              </a:rPr>
              <a:t>och diskussion kring verksamheten, lagen, träningar 2021 </a:t>
            </a:r>
            <a:endParaRPr sz="1900" dirty="0">
              <a:solidFill>
                <a:schemeClr val="lt1"/>
              </a:solidFill>
            </a:endParaRPr>
          </a:p>
          <a:p>
            <a:pPr marL="0" lvl="0" indent="0" algn="l" rtl="0">
              <a:spcBef>
                <a:spcPts val="0"/>
              </a:spcBef>
              <a:spcAft>
                <a:spcPts val="0"/>
              </a:spcAft>
              <a:buNone/>
            </a:pPr>
            <a:r>
              <a:rPr lang="sv" sz="1900" dirty="0">
                <a:solidFill>
                  <a:schemeClr val="lt1"/>
                </a:solidFill>
              </a:rPr>
              <a:t>kl 12.40		Avslutning och sammanfattning</a:t>
            </a:r>
            <a:endParaRPr sz="1900" dirty="0">
              <a:solidFill>
                <a:schemeClr val="lt1"/>
              </a:solidFill>
            </a:endParaRPr>
          </a:p>
          <a:p>
            <a:pPr marL="0" lvl="0" indent="0" algn="l" rtl="0">
              <a:spcBef>
                <a:spcPts val="0"/>
              </a:spcBef>
              <a:spcAft>
                <a:spcPts val="0"/>
              </a:spcAft>
              <a:buNone/>
            </a:pPr>
            <a:r>
              <a:rPr lang="sv" sz="1900" dirty="0">
                <a:solidFill>
                  <a:schemeClr val="lt1"/>
                </a:solidFill>
              </a:rPr>
              <a:t>kl. 13.00	SLUT</a:t>
            </a:r>
            <a:endParaRPr sz="1900" dirty="0">
              <a:solidFill>
                <a:schemeClr val="lt1"/>
              </a:solidFill>
            </a:endParaRPr>
          </a:p>
          <a:p>
            <a:pPr marL="0" lvl="0" indent="0" algn="l" rtl="0">
              <a:spcBef>
                <a:spcPts val="0"/>
              </a:spcBef>
              <a:spcAft>
                <a:spcPts val="0"/>
              </a:spcAft>
              <a:buNone/>
            </a:pPr>
            <a:endParaRPr sz="1900" dirty="0">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Sammanfattning ledarenkät 2020</a:t>
            </a:r>
            <a:endParaRPr b="1">
              <a:solidFill>
                <a:schemeClr val="lt1"/>
              </a:solidFill>
            </a:endParaRPr>
          </a:p>
        </p:txBody>
      </p:sp>
      <p:sp>
        <p:nvSpPr>
          <p:cNvPr id="111" name="Google Shape;111;p22"/>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200">
                <a:solidFill>
                  <a:srgbClr val="202124"/>
                </a:solidFill>
                <a:highlight>
                  <a:srgbClr val="FFFFFF"/>
                </a:highlight>
                <a:latin typeface="Roboto"/>
                <a:ea typeface="Roboto"/>
                <a:cs typeface="Roboto"/>
                <a:sym typeface="Roboto"/>
              </a:rPr>
              <a:t>Vad skulle du behöva för att stärka och utveckla dig i din ledarroll i Hofors AIF?</a:t>
            </a:r>
            <a:endParaRPr sz="1200">
              <a:solidFill>
                <a:srgbClr val="202124"/>
              </a:solidFill>
              <a:highlight>
                <a:srgbClr val="FFFFFF"/>
              </a:highlight>
              <a:latin typeface="Roboto"/>
              <a:ea typeface="Roboto"/>
              <a:cs typeface="Roboto"/>
              <a:sym typeface="Roboto"/>
            </a:endParaRPr>
          </a:p>
          <a:p>
            <a:pPr marL="457200" marR="101600" lvl="0" indent="-282575" algn="l" rtl="0">
              <a:lnSpc>
                <a:spcPct val="142857"/>
              </a:lnSpc>
              <a:spcBef>
                <a:spcPts val="160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Mer utbildning</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Rutin på att leda gruppen. Fler roliga övningar i min repertoar. Vad är viktigt att tänka på för att utveckla spelarna. Känns som jag improviserar hela tiden. Tips och trix...</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Vill inte</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Vet ej</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Utbildning kanske. Gärna att någon påpekar om det är något jag kan göra bättre.</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Jag skulle behöva mer ren fotbollsmässig kunskap</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Ev mer utb, övningsbank</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Närmare samarbete mellan ledare och lag tror jag skulle stärka både personer och föreningen.</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Kurser och tydliga mål ifrån föreningen.</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36-timmarsdygn. Brist på tid för tillfället</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Jag behöver (tuffa) till mig lite mera och vara mer bestämd.</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Utbildningar</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Utbildning, t.ex. olika träningsupplägg. Inspiration.</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Inget</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Hitta inspiration till träningar.</a:t>
            </a:r>
            <a:endParaRPr sz="850">
              <a:solidFill>
                <a:srgbClr val="202124"/>
              </a:solidFill>
              <a:highlight>
                <a:srgbClr val="F8F9FA"/>
              </a:highlight>
              <a:latin typeface="Roboto"/>
              <a:ea typeface="Roboto"/>
              <a:cs typeface="Roboto"/>
              <a:sym typeface="Roboto"/>
            </a:endParaRPr>
          </a:p>
          <a:p>
            <a:pPr marL="457200" marR="101600" lvl="0" indent="-282575" algn="l" rtl="0">
              <a:lnSpc>
                <a:spcPct val="142857"/>
              </a:lnSpc>
              <a:spcBef>
                <a:spcPts val="0"/>
              </a:spcBef>
              <a:spcAft>
                <a:spcPts val="0"/>
              </a:spcAft>
              <a:buClr>
                <a:srgbClr val="202124"/>
              </a:buClr>
              <a:buSzPts val="850"/>
              <a:buFont typeface="Roboto"/>
              <a:buChar char="●"/>
            </a:pPr>
            <a:r>
              <a:rPr lang="sv" sz="850">
                <a:solidFill>
                  <a:srgbClr val="202124"/>
                </a:solidFill>
                <a:highlight>
                  <a:srgbClr val="F8F9FA"/>
                </a:highlight>
                <a:latin typeface="Roboto"/>
                <a:ea typeface="Roboto"/>
                <a:cs typeface="Roboto"/>
                <a:sym typeface="Roboto"/>
              </a:rPr>
              <a:t>Utbildning</a:t>
            </a:r>
            <a:endParaRPr sz="1150">
              <a:solidFill>
                <a:srgbClr val="202124"/>
              </a:solidFill>
              <a:highlight>
                <a:srgbClr val="F8F9FA"/>
              </a:highlight>
              <a:latin typeface="Roboto"/>
              <a:ea typeface="Roboto"/>
              <a:cs typeface="Roboto"/>
              <a:sym typeface="Roboto"/>
            </a:endParaRPr>
          </a:p>
          <a:p>
            <a:pPr marL="0" lvl="0" indent="0" algn="l" rtl="0">
              <a:spcBef>
                <a:spcPts val="0"/>
              </a:spcBef>
              <a:spcAft>
                <a:spcPts val="1600"/>
              </a:spcAft>
              <a:buNone/>
            </a:pPr>
            <a:endParaRPr sz="1300">
              <a:solidFill>
                <a:srgbClr val="202124"/>
              </a:solidFill>
              <a:highlight>
                <a:srgbClr val="FFFFFF"/>
              </a:highlight>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Sammanfattning ledarenkät 2020</a:t>
            </a:r>
            <a:endParaRPr b="1">
              <a:solidFill>
                <a:schemeClr val="lt1"/>
              </a:solidFill>
            </a:endParaRPr>
          </a:p>
        </p:txBody>
      </p:sp>
      <p:sp>
        <p:nvSpPr>
          <p:cNvPr id="117" name="Google Shape;117;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marR="101600" lvl="0" indent="0" algn="l" rtl="0">
              <a:lnSpc>
                <a:spcPct val="142857"/>
              </a:lnSpc>
              <a:spcBef>
                <a:spcPts val="300"/>
              </a:spcBef>
              <a:spcAft>
                <a:spcPts val="0"/>
              </a:spcAft>
              <a:buNone/>
            </a:pP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30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Målvaktstränarutbildning</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Fler intresserade barn.</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Fler ledare i laget</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Att vi har bättre kommunikationen. Fler ledarträffar. Delar på ledarkunskaper mer. Åka på studiebesök i andra klubbar.</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Vet inte</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Feedback från föräldrarna kanske ?</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Mer träff med barn</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Jag är nöjd med vad jag gör och min uppgift i laget.</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Fler spelare som är mottagliga och intresserade av att lära sig</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Lite mer utbildning att utveckla våra yngre målisar.</a:t>
            </a:r>
            <a:endParaRPr sz="1050">
              <a:solidFill>
                <a:srgbClr val="202124"/>
              </a:solidFill>
              <a:highlight>
                <a:srgbClr val="F8F9FA"/>
              </a:highlight>
              <a:latin typeface="Roboto"/>
              <a:ea typeface="Roboto"/>
              <a:cs typeface="Roboto"/>
              <a:sym typeface="Roboto"/>
            </a:endParaRPr>
          </a:p>
          <a:p>
            <a:pPr marL="457200" marR="101600" lvl="0" indent="-295275" algn="l" rtl="0">
              <a:lnSpc>
                <a:spcPct val="142857"/>
              </a:lnSpc>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Inget nu för egen del. Önskar att fler yngre ska ställa upp som ledare och utbilda sig.</a:t>
            </a:r>
            <a:endParaRPr sz="1050">
              <a:solidFill>
                <a:srgbClr val="202124"/>
              </a:solidFill>
              <a:highlight>
                <a:srgbClr val="F8F9FA"/>
              </a:highlight>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a:solidFill>
                  <a:schemeClr val="lt1"/>
                </a:solidFill>
              </a:rPr>
              <a:t>HAIF-policy - HAIF vision?</a:t>
            </a:r>
            <a:endParaRPr>
              <a:solidFill>
                <a:schemeClr val="lt1"/>
              </a:solidFill>
            </a:endParaRPr>
          </a:p>
        </p:txBody>
      </p:sp>
      <p:sp>
        <p:nvSpPr>
          <p:cNvPr id="123" name="Google Shape;123;p24"/>
          <p:cNvSpPr txBox="1">
            <a:spLocks noGrp="1"/>
          </p:cNvSpPr>
          <p:nvPr>
            <p:ph type="body" idx="1"/>
          </p:nvPr>
        </p:nvSpPr>
        <p:spPr>
          <a:xfrm>
            <a:off x="311700" y="1152475"/>
            <a:ext cx="8520600" cy="388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24" name="Google Shape;124;p24" descr="Diagram över formulärsvar. Namn på fråga: Känner du till/har du sett Hofors AIF´policy?. Antal svar: 30 svar."/>
          <p:cNvPicPr preferRelativeResize="0"/>
          <p:nvPr/>
        </p:nvPicPr>
        <p:blipFill>
          <a:blip r:embed="rId3">
            <a:alphaModFix/>
          </a:blip>
          <a:stretch>
            <a:fillRect/>
          </a:stretch>
        </p:blipFill>
        <p:spPr>
          <a:xfrm>
            <a:off x="2161775" y="1152475"/>
            <a:ext cx="4525625" cy="1904550"/>
          </a:xfrm>
          <a:prstGeom prst="rect">
            <a:avLst/>
          </a:prstGeom>
          <a:noFill/>
          <a:ln>
            <a:noFill/>
          </a:ln>
        </p:spPr>
      </p:pic>
      <p:pic>
        <p:nvPicPr>
          <p:cNvPr id="125" name="Google Shape;125;p24" descr="Diagram över formulärsvar. Namn på fråga: Känner du till/har du sett Hofors AIF´visison-värdegrund-verksamhetsidé?. Antal svar: 30 svar."/>
          <p:cNvPicPr preferRelativeResize="0"/>
          <p:nvPr/>
        </p:nvPicPr>
        <p:blipFill>
          <a:blip r:embed="rId4">
            <a:alphaModFix/>
          </a:blip>
          <a:stretch>
            <a:fillRect/>
          </a:stretch>
        </p:blipFill>
        <p:spPr>
          <a:xfrm>
            <a:off x="2161775" y="3057025"/>
            <a:ext cx="4525625" cy="19765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p:nvPr/>
        </p:nvSpPr>
        <p:spPr>
          <a:xfrm>
            <a:off x="472100" y="385150"/>
            <a:ext cx="8349000" cy="449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a:solidFill>
                  <a:schemeClr val="lt1"/>
                </a:solidFill>
              </a:rPr>
              <a:t>Vilka är föreningen?</a:t>
            </a:r>
            <a:endParaRPr>
              <a:solidFill>
                <a:schemeClr val="lt1"/>
              </a:solidFill>
            </a:endParaRPr>
          </a:p>
          <a:p>
            <a:pPr marL="0" lvl="0" indent="0" algn="l" rtl="0">
              <a:spcBef>
                <a:spcPts val="0"/>
              </a:spcBef>
              <a:spcAft>
                <a:spcPts val="0"/>
              </a:spcAft>
              <a:buNone/>
            </a:pPr>
            <a:endParaRPr>
              <a:solidFill>
                <a:schemeClr val="lt1"/>
              </a:solidFill>
            </a:endParaRPr>
          </a:p>
          <a:p>
            <a:pPr marL="0" lvl="0" indent="0" algn="ctr" rtl="0">
              <a:spcBef>
                <a:spcPts val="0"/>
              </a:spcBef>
              <a:spcAft>
                <a:spcPts val="0"/>
              </a:spcAft>
              <a:buNone/>
            </a:pPr>
            <a:r>
              <a:rPr lang="sv" sz="3700" b="1">
                <a:solidFill>
                  <a:schemeClr val="lt1"/>
                </a:solidFill>
              </a:rPr>
              <a:t>VI ÄR FÖRENINGEN</a:t>
            </a:r>
            <a:endParaRPr sz="3700" b="1">
              <a:solidFill>
                <a:schemeClr val="lt1"/>
              </a:solidFill>
            </a:endParaRPr>
          </a:p>
          <a:p>
            <a:pPr marL="0" lvl="0" indent="0" algn="l" rtl="0">
              <a:spcBef>
                <a:spcPts val="0"/>
              </a:spcBef>
              <a:spcAft>
                <a:spcPts val="0"/>
              </a:spcAft>
              <a:buNone/>
            </a:pPr>
            <a:r>
              <a:rPr lang="sv" sz="2400">
                <a:solidFill>
                  <a:schemeClr val="lt1"/>
                </a:solidFill>
              </a:rPr>
              <a:t>Alla som på något sätt är med i verksamheten, antingen som aktiv, tränare, förälder, styrelse eller på något annat sätt arbetar i eller för föreningen, </a:t>
            </a:r>
            <a:endParaRPr sz="2400">
              <a:solidFill>
                <a:schemeClr val="lt1"/>
              </a:solidFill>
            </a:endParaRPr>
          </a:p>
          <a:p>
            <a:pPr marL="0" lvl="0" indent="0" algn="l" rtl="0">
              <a:spcBef>
                <a:spcPts val="0"/>
              </a:spcBef>
              <a:spcAft>
                <a:spcPts val="0"/>
              </a:spcAft>
              <a:buNone/>
            </a:pPr>
            <a:r>
              <a:rPr lang="sv" sz="2400">
                <a:solidFill>
                  <a:schemeClr val="lt1"/>
                </a:solidFill>
              </a:rPr>
              <a:t>Det är VI som gör föreningen till vad den är och det är VI TILLSAMMANS som skapar ett klimat och förhållningssätt till varandra där respekt, trygghet och tillit är rådande. </a:t>
            </a:r>
            <a:endParaRPr sz="2400">
              <a:solidFill>
                <a:schemeClr val="lt1"/>
              </a:solidFill>
            </a:endParaRPr>
          </a:p>
          <a:p>
            <a:pPr marL="0" lvl="0" indent="0" algn="l" rtl="0">
              <a:spcBef>
                <a:spcPts val="0"/>
              </a:spcBef>
              <a:spcAft>
                <a:spcPts val="0"/>
              </a:spcAft>
              <a:buNone/>
            </a:pPr>
            <a:endParaRPr sz="2400">
              <a:solidFill>
                <a:schemeClr val="lt1"/>
              </a:solidFill>
            </a:endParaRPr>
          </a:p>
          <a:p>
            <a:pPr marL="0" lvl="0" indent="0" algn="ctr" rtl="0">
              <a:spcBef>
                <a:spcPts val="0"/>
              </a:spcBef>
              <a:spcAft>
                <a:spcPts val="0"/>
              </a:spcAft>
              <a:buNone/>
            </a:pPr>
            <a:r>
              <a:rPr lang="sv" sz="5000" b="1">
                <a:solidFill>
                  <a:schemeClr val="lt1"/>
                </a:solidFill>
              </a:rPr>
              <a:t>VI ÄR HOFORS AIF</a:t>
            </a:r>
            <a:endParaRPr sz="5000" b="1">
              <a:solidFill>
                <a:schemeClr val="lt1"/>
              </a:solidFill>
            </a:endParaRPr>
          </a:p>
          <a:p>
            <a:pPr marL="0" lvl="0" indent="0" algn="l" rtl="0">
              <a:spcBef>
                <a:spcPts val="0"/>
              </a:spcBef>
              <a:spcAft>
                <a:spcPts val="0"/>
              </a:spcAft>
              <a:buNone/>
            </a:pPr>
            <a:endParaRPr sz="2400">
              <a:solidFill>
                <a:schemeClr val="lt1"/>
              </a:solidFill>
            </a:endParaRPr>
          </a:p>
          <a:p>
            <a:pPr marL="0" lvl="0" indent="0" algn="l" rtl="0">
              <a:spcBef>
                <a:spcPts val="0"/>
              </a:spcBef>
              <a:spcAft>
                <a:spcPts val="0"/>
              </a:spcAft>
              <a:buNone/>
            </a:pP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p:nvPr/>
        </p:nvSpPr>
        <p:spPr>
          <a:xfrm>
            <a:off x="1006325" y="559075"/>
            <a:ext cx="7156200" cy="834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 sz="5400" b="1">
                <a:solidFill>
                  <a:schemeClr val="lt1"/>
                </a:solidFill>
              </a:rPr>
              <a:t>Stort tack för den tid och det engagemang som du ger till Hofors AIF!</a:t>
            </a:r>
            <a:endParaRPr sz="54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Vår verksamhet 2020-01-01 - 2020-10-01 (9 mån)</a:t>
            </a:r>
            <a:endParaRPr b="1">
              <a:solidFill>
                <a:schemeClr val="lt1"/>
              </a:solidFill>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b="1" dirty="0">
                <a:solidFill>
                  <a:schemeClr val="lt1"/>
                </a:solidFill>
              </a:rPr>
              <a:t>Barn o ungdomsverksamheten		träning, match, övriga aktiviteter</a:t>
            </a:r>
            <a:endParaRPr b="1" dirty="0">
              <a:solidFill>
                <a:schemeClr val="lt1"/>
              </a:solidFill>
            </a:endParaRPr>
          </a:p>
          <a:p>
            <a:pPr marL="0" lvl="0" indent="0" algn="l" rtl="0">
              <a:spcBef>
                <a:spcPts val="1600"/>
              </a:spcBef>
              <a:spcAft>
                <a:spcPts val="0"/>
              </a:spcAft>
              <a:buNone/>
            </a:pPr>
            <a:r>
              <a:rPr lang="sv" b="1" dirty="0">
                <a:solidFill>
                  <a:schemeClr val="lt1"/>
                </a:solidFill>
              </a:rPr>
              <a:t>Fotboll				584 st</a:t>
            </a:r>
            <a:endParaRPr b="1" dirty="0">
              <a:solidFill>
                <a:schemeClr val="lt1"/>
              </a:solidFill>
            </a:endParaRPr>
          </a:p>
          <a:p>
            <a:pPr marL="0" lvl="0" indent="0" algn="l" rtl="0">
              <a:spcBef>
                <a:spcPts val="1600"/>
              </a:spcBef>
              <a:spcAft>
                <a:spcPts val="0"/>
              </a:spcAft>
              <a:buNone/>
            </a:pPr>
            <a:r>
              <a:rPr lang="sv" b="1" dirty="0">
                <a:solidFill>
                  <a:schemeClr val="lt1"/>
                </a:solidFill>
              </a:rPr>
              <a:t>Friidrott				30 st</a:t>
            </a:r>
            <a:endParaRPr b="1" dirty="0">
              <a:solidFill>
                <a:schemeClr val="lt1"/>
              </a:solidFill>
            </a:endParaRPr>
          </a:p>
          <a:p>
            <a:pPr marL="0" lvl="0" indent="0" algn="l" rtl="0">
              <a:spcBef>
                <a:spcPts val="1600"/>
              </a:spcBef>
              <a:spcAft>
                <a:spcPts val="0"/>
              </a:spcAft>
              <a:buNone/>
            </a:pPr>
            <a:r>
              <a:rPr lang="sv" b="1" dirty="0">
                <a:solidFill>
                  <a:schemeClr val="lt1"/>
                </a:solidFill>
              </a:rPr>
              <a:t>Fredagsbollen			12 st</a:t>
            </a:r>
            <a:endParaRPr b="1" dirty="0">
              <a:solidFill>
                <a:schemeClr val="lt1"/>
              </a:solidFill>
            </a:endParaRPr>
          </a:p>
          <a:p>
            <a:pPr marL="0" lvl="0" indent="0" algn="l" rtl="0">
              <a:spcBef>
                <a:spcPts val="1600"/>
              </a:spcBef>
              <a:spcAft>
                <a:spcPts val="0"/>
              </a:spcAft>
              <a:buNone/>
            </a:pPr>
            <a:r>
              <a:rPr lang="sv" b="1" dirty="0">
                <a:solidFill>
                  <a:schemeClr val="lt1"/>
                </a:solidFill>
              </a:rPr>
              <a:t>Stålkompisarna			21 st		Summa 647 st tillfällen </a:t>
            </a:r>
            <a:endParaRPr b="1" dirty="0">
              <a:solidFill>
                <a:schemeClr val="lt1"/>
              </a:solidFill>
            </a:endParaRPr>
          </a:p>
          <a:p>
            <a:pPr marL="0" lvl="0" indent="0" algn="l" rtl="0">
              <a:spcBef>
                <a:spcPts val="1600"/>
              </a:spcBef>
              <a:spcAft>
                <a:spcPts val="0"/>
              </a:spcAft>
              <a:buNone/>
            </a:pPr>
            <a:r>
              <a:rPr lang="sv" b="1" dirty="0">
                <a:solidFill>
                  <a:schemeClr val="lt1"/>
                </a:solidFill>
              </a:rPr>
              <a:t>					</a:t>
            </a:r>
            <a:endParaRPr b="1" dirty="0">
              <a:solidFill>
                <a:schemeClr val="lt1"/>
              </a:solidFill>
            </a:endParaRPr>
          </a:p>
          <a:p>
            <a:pPr marL="0" lvl="0" indent="0" algn="l" rtl="0">
              <a:spcBef>
                <a:spcPts val="1600"/>
              </a:spcBef>
              <a:spcAft>
                <a:spcPts val="1600"/>
              </a:spcAft>
              <a:buNone/>
            </a:pPr>
            <a:r>
              <a:rPr lang="sv" b="1" dirty="0">
                <a:solidFill>
                  <a:schemeClr val="lt1"/>
                </a:solidFill>
              </a:rPr>
              <a:t>										</a:t>
            </a:r>
            <a:endParaRPr b="1" dirty="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b="1">
                <a:solidFill>
                  <a:schemeClr val="lt1"/>
                </a:solidFill>
              </a:rPr>
              <a:t>Vår verksamhet 2020-01-01 - 2020-10-01</a:t>
            </a:r>
            <a:endParaRPr b="1">
              <a:solidFill>
                <a:schemeClr val="lt1"/>
              </a:solidFill>
            </a:endParaRPr>
          </a:p>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b="1" dirty="0">
                <a:solidFill>
                  <a:schemeClr val="lt1"/>
                </a:solidFill>
              </a:rPr>
              <a:t>Seniorverksamheten	träning/matcher/övrig verksamhet</a:t>
            </a:r>
            <a:endParaRPr b="1" dirty="0">
              <a:solidFill>
                <a:schemeClr val="lt1"/>
              </a:solidFill>
            </a:endParaRPr>
          </a:p>
          <a:p>
            <a:pPr marL="0" lvl="0" indent="0" algn="l" rtl="0">
              <a:spcBef>
                <a:spcPts val="1600"/>
              </a:spcBef>
              <a:spcAft>
                <a:spcPts val="0"/>
              </a:spcAft>
              <a:buNone/>
            </a:pPr>
            <a:r>
              <a:rPr lang="sv" b="1" dirty="0">
                <a:solidFill>
                  <a:schemeClr val="lt1"/>
                </a:solidFill>
              </a:rPr>
              <a:t>Fotboll		291 st (3 st lag)</a:t>
            </a:r>
            <a:endParaRPr b="1" dirty="0">
              <a:solidFill>
                <a:schemeClr val="lt1"/>
              </a:solidFill>
            </a:endParaRPr>
          </a:p>
          <a:p>
            <a:pPr marL="0" lvl="0" indent="0" algn="l" rtl="0">
              <a:spcBef>
                <a:spcPts val="1600"/>
              </a:spcBef>
              <a:spcAft>
                <a:spcPts val="0"/>
              </a:spcAft>
              <a:buNone/>
            </a:pPr>
            <a:r>
              <a:rPr lang="sv" b="1" dirty="0">
                <a:solidFill>
                  <a:schemeClr val="lt1"/>
                </a:solidFill>
              </a:rPr>
              <a:t>Löpgrupp	 8 st</a:t>
            </a:r>
            <a:endParaRPr b="1" dirty="0">
              <a:solidFill>
                <a:schemeClr val="lt1"/>
              </a:solidFill>
            </a:endParaRPr>
          </a:p>
          <a:p>
            <a:pPr marL="0" lvl="0" indent="0" algn="l" rtl="0">
              <a:spcBef>
                <a:spcPts val="1600"/>
              </a:spcBef>
              <a:spcAft>
                <a:spcPts val="0"/>
              </a:spcAft>
              <a:buNone/>
            </a:pPr>
            <a:r>
              <a:rPr lang="sv" b="1" dirty="0">
                <a:solidFill>
                  <a:schemeClr val="lt1"/>
                </a:solidFill>
              </a:rPr>
              <a:t>Motionsbingo 	21 st				Summa:320 st</a:t>
            </a:r>
            <a:endParaRPr b="1" dirty="0">
              <a:solidFill>
                <a:schemeClr val="lt1"/>
              </a:solidFill>
            </a:endParaRPr>
          </a:p>
          <a:p>
            <a:pPr marL="0" lvl="0" indent="0" algn="l" rtl="0">
              <a:spcBef>
                <a:spcPts val="1600"/>
              </a:spcBef>
              <a:spcAft>
                <a:spcPts val="0"/>
              </a:spcAft>
              <a:buNone/>
            </a:pPr>
            <a:endParaRPr b="1" dirty="0">
              <a:solidFill>
                <a:schemeClr val="lt1"/>
              </a:solidFill>
            </a:endParaRPr>
          </a:p>
          <a:p>
            <a:pPr marL="0" lvl="0" indent="0" algn="l" rtl="0">
              <a:spcBef>
                <a:spcPts val="1600"/>
              </a:spcBef>
              <a:spcAft>
                <a:spcPts val="1600"/>
              </a:spcAft>
              <a:buNone/>
            </a:pPr>
            <a:r>
              <a:rPr lang="sv" b="1" dirty="0">
                <a:solidFill>
                  <a:schemeClr val="lt1"/>
                </a:solidFill>
              </a:rPr>
              <a:t>Totalt: 	647+ 320=967 st     </a:t>
            </a:r>
            <a:endParaRPr b="1" dirty="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Verksamhetsplan och mål 2020</a:t>
            </a:r>
            <a:endParaRPr b="1">
              <a:solidFill>
                <a:schemeClr val="lt1"/>
              </a:solidFill>
            </a:endParaRPr>
          </a:p>
        </p:txBody>
      </p:sp>
      <p:sp>
        <p:nvSpPr>
          <p:cNvPr id="73" name="Google Shape;73;p16"/>
          <p:cNvSpPr txBox="1">
            <a:spLocks noGrp="1"/>
          </p:cNvSpPr>
          <p:nvPr>
            <p:ph type="body" idx="1"/>
          </p:nvPr>
        </p:nvSpPr>
        <p:spPr>
          <a:xfrm>
            <a:off x="311700" y="956650"/>
            <a:ext cx="8520600" cy="4087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sv" sz="1600" b="1">
                <a:solidFill>
                  <a:schemeClr val="lt1"/>
                </a:solidFill>
              </a:rPr>
              <a:t>Starta sportråd för:</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-Friidrott</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-Fotboll</a:t>
            </a:r>
            <a:endParaRPr sz="1600" b="1">
              <a:solidFill>
                <a:schemeClr val="lt1"/>
              </a:solidFill>
            </a:endParaRPr>
          </a:p>
          <a:p>
            <a:pPr marL="0" lvl="0" indent="0" algn="l" rtl="0">
              <a:lnSpc>
                <a:spcPct val="100000"/>
              </a:lnSpc>
              <a:spcBef>
                <a:spcPts val="0"/>
              </a:spcBef>
              <a:spcAft>
                <a:spcPts val="0"/>
              </a:spcAft>
              <a:buNone/>
            </a:pP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Fortsätta arbetet  med Svff´s föreningsutvecklingsverktyg “Diplomerad Förening”</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-Ledarförsörjning</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-Spelarutbildningsplan</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-Demokrati och delaktighet</a:t>
            </a:r>
            <a:endParaRPr sz="1600" b="1">
              <a:solidFill>
                <a:schemeClr val="lt1"/>
              </a:solidFill>
            </a:endParaRPr>
          </a:p>
          <a:p>
            <a:pPr marL="0" lvl="0" indent="0" algn="l" rtl="0">
              <a:lnSpc>
                <a:spcPct val="100000"/>
              </a:lnSpc>
              <a:spcBef>
                <a:spcPts val="0"/>
              </a:spcBef>
              <a:spcAft>
                <a:spcPts val="0"/>
              </a:spcAft>
              <a:buNone/>
            </a:pP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Styrelsen ska:</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-Verka för  ökat samarbete inom föreningen</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-Verka för att stärka samarbete med skola, näringsliv och samhälle</a:t>
            </a: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-Alltid se till hela föreningens bästa</a:t>
            </a:r>
            <a:endParaRPr sz="1600" b="1">
              <a:solidFill>
                <a:schemeClr val="lt1"/>
              </a:solidFill>
            </a:endParaRPr>
          </a:p>
          <a:p>
            <a:pPr marL="0" lvl="0" indent="0" algn="l" rtl="0">
              <a:lnSpc>
                <a:spcPct val="100000"/>
              </a:lnSpc>
              <a:spcBef>
                <a:spcPts val="0"/>
              </a:spcBef>
              <a:spcAft>
                <a:spcPts val="0"/>
              </a:spcAft>
              <a:buNone/>
            </a:pPr>
            <a:endParaRPr sz="1600" b="1">
              <a:solidFill>
                <a:schemeClr val="lt1"/>
              </a:solidFill>
            </a:endParaRPr>
          </a:p>
          <a:p>
            <a:pPr marL="0" lvl="0" indent="0" algn="l" rtl="0">
              <a:lnSpc>
                <a:spcPct val="100000"/>
              </a:lnSpc>
              <a:spcBef>
                <a:spcPts val="0"/>
              </a:spcBef>
              <a:spcAft>
                <a:spcPts val="0"/>
              </a:spcAft>
              <a:buNone/>
            </a:pPr>
            <a:r>
              <a:rPr lang="sv" sz="1600" b="1">
                <a:solidFill>
                  <a:schemeClr val="lt1"/>
                </a:solidFill>
              </a:rPr>
              <a:t>Arbeta aktivt med: Jämställdhet, trygghet, allas rätt att vara med, utbildning/utveckling av aktiva och ledare</a:t>
            </a:r>
            <a:endParaRPr sz="1600" b="1">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sz="4000" b="1">
                <a:solidFill>
                  <a:schemeClr val="lt1"/>
                </a:solidFill>
              </a:rPr>
              <a:t>Verksamhetsmål 2020</a:t>
            </a:r>
            <a:endParaRPr sz="4000" b="1">
              <a:solidFill>
                <a:schemeClr val="lt1"/>
              </a:solidFill>
            </a:endParaRPr>
          </a:p>
          <a:p>
            <a:pPr marL="0" lvl="0" indent="0" algn="l" rtl="0">
              <a:spcBef>
                <a:spcPts val="0"/>
              </a:spcBef>
              <a:spcAft>
                <a:spcPts val="0"/>
              </a:spcAft>
              <a:buNone/>
            </a:pPr>
            <a:endParaRPr sz="4000"/>
          </a:p>
        </p:txBody>
      </p:sp>
      <p:sp>
        <p:nvSpPr>
          <p:cNvPr id="79" name="Google Shape;79;p17"/>
          <p:cNvSpPr txBox="1">
            <a:spLocks noGrp="1"/>
          </p:cNvSpPr>
          <p:nvPr>
            <p:ph type="body" idx="1"/>
          </p:nvPr>
        </p:nvSpPr>
        <p:spPr>
          <a:xfrm>
            <a:off x="311700" y="1428750"/>
            <a:ext cx="8520600" cy="3140100"/>
          </a:xfrm>
          <a:prstGeom prst="rect">
            <a:avLst/>
          </a:prstGeom>
        </p:spPr>
        <p:txBody>
          <a:bodyPr spcFirstLastPara="1" wrap="square" lIns="91425" tIns="91425" rIns="91425" bIns="91425" anchor="t" anchorCtr="0">
            <a:noAutofit/>
          </a:bodyPr>
          <a:lstStyle/>
          <a:p>
            <a:pPr marL="457200" lvl="0" indent="-438150" algn="l" rtl="0">
              <a:spcBef>
                <a:spcPts val="0"/>
              </a:spcBef>
              <a:spcAft>
                <a:spcPts val="0"/>
              </a:spcAft>
              <a:buClr>
                <a:schemeClr val="lt1"/>
              </a:buClr>
              <a:buSzPts val="3300"/>
              <a:buChar char="●"/>
            </a:pPr>
            <a:r>
              <a:rPr lang="sv" sz="3300" b="1">
                <a:solidFill>
                  <a:schemeClr val="lt1"/>
                </a:solidFill>
              </a:rPr>
              <a:t>400 st. medlemmar vid åretsslut</a:t>
            </a:r>
            <a:endParaRPr sz="3300" b="1">
              <a:solidFill>
                <a:schemeClr val="lt1"/>
              </a:solidFill>
            </a:endParaRPr>
          </a:p>
          <a:p>
            <a:pPr marL="457200" lvl="0" indent="-438150" algn="l" rtl="0">
              <a:spcBef>
                <a:spcPts val="0"/>
              </a:spcBef>
              <a:spcAft>
                <a:spcPts val="0"/>
              </a:spcAft>
              <a:buClr>
                <a:schemeClr val="lt1"/>
              </a:buClr>
              <a:buSzPts val="3300"/>
              <a:buChar char="●"/>
            </a:pPr>
            <a:r>
              <a:rPr lang="sv" sz="3300" b="1">
                <a:solidFill>
                  <a:schemeClr val="lt1"/>
                </a:solidFill>
              </a:rPr>
              <a:t>Genomföra 3 st. ledarträffar</a:t>
            </a:r>
            <a:endParaRPr sz="3300" b="1">
              <a:solidFill>
                <a:schemeClr val="lt1"/>
              </a:solidFill>
            </a:endParaRPr>
          </a:p>
          <a:p>
            <a:pPr marL="457200" lvl="0" indent="-438150" algn="l" rtl="0">
              <a:spcBef>
                <a:spcPts val="0"/>
              </a:spcBef>
              <a:spcAft>
                <a:spcPts val="0"/>
              </a:spcAft>
              <a:buClr>
                <a:schemeClr val="lt1"/>
              </a:buClr>
              <a:buSzPts val="3300"/>
              <a:buChar char="●"/>
            </a:pPr>
            <a:r>
              <a:rPr lang="sv" sz="3300" b="1">
                <a:solidFill>
                  <a:schemeClr val="lt1"/>
                </a:solidFill>
              </a:rPr>
              <a:t>Genomföra en st medlemskväll/dag</a:t>
            </a:r>
            <a:endParaRPr sz="3300" b="1">
              <a:solidFill>
                <a:schemeClr val="lt1"/>
              </a:solidFill>
            </a:endParaRPr>
          </a:p>
          <a:p>
            <a:pPr marL="457200" lvl="0" indent="-438150" algn="l" rtl="0">
              <a:spcBef>
                <a:spcPts val="0"/>
              </a:spcBef>
              <a:spcAft>
                <a:spcPts val="0"/>
              </a:spcAft>
              <a:buClr>
                <a:schemeClr val="lt1"/>
              </a:buClr>
              <a:buSzPts val="3300"/>
              <a:buChar char="●"/>
            </a:pPr>
            <a:r>
              <a:rPr lang="sv" sz="3300" b="1">
                <a:solidFill>
                  <a:schemeClr val="lt1"/>
                </a:solidFill>
              </a:rPr>
              <a:t>Utbilda 5 st. nya ledare</a:t>
            </a:r>
            <a:endParaRPr sz="3300" b="1">
              <a:solidFill>
                <a:schemeClr val="lt1"/>
              </a:solidFill>
            </a:endParaRPr>
          </a:p>
          <a:p>
            <a:pPr marL="0" lvl="0" indent="0" algn="l" rtl="0">
              <a:spcBef>
                <a:spcPts val="1600"/>
              </a:spcBef>
              <a:spcAft>
                <a:spcPts val="1600"/>
              </a:spcAft>
              <a:buNone/>
            </a:pPr>
            <a:endParaRPr sz="3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Vision - Värdegrund - Verksamhetsidé</a:t>
            </a:r>
            <a:endParaRPr b="1">
              <a:solidFill>
                <a:schemeClr val="lt1"/>
              </a:solidFill>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sv" b="1">
                <a:solidFill>
                  <a:schemeClr val="lt1"/>
                </a:solidFill>
              </a:rPr>
              <a:t>FramtidHofors AIF - Mer än en idrottsförening</a:t>
            </a:r>
            <a:endParaRPr b="1">
              <a:solidFill>
                <a:schemeClr val="lt1"/>
              </a:solidFill>
            </a:endParaRPr>
          </a:p>
          <a:p>
            <a:pPr marL="0" lvl="0" indent="0" algn="l" rtl="0">
              <a:spcBef>
                <a:spcPts val="0"/>
              </a:spcBef>
              <a:spcAft>
                <a:spcPts val="0"/>
              </a:spcAft>
              <a:buNone/>
            </a:pPr>
            <a:r>
              <a:rPr lang="sv" b="1">
                <a:solidFill>
                  <a:schemeClr val="lt1"/>
                </a:solidFill>
              </a:rPr>
              <a:t>Föreningens värdegrund bottnar i fyra grundpelare som är utgångspunkt för vad det innebär att vara en HAIFARE:</a:t>
            </a:r>
            <a:endParaRPr b="1">
              <a:solidFill>
                <a:schemeClr val="lt1"/>
              </a:solidFill>
            </a:endParaRPr>
          </a:p>
          <a:p>
            <a:pPr marL="0" lvl="0" indent="0" algn="l" rtl="0">
              <a:lnSpc>
                <a:spcPct val="100000"/>
              </a:lnSpc>
              <a:spcBef>
                <a:spcPts val="1600"/>
              </a:spcBef>
              <a:spcAft>
                <a:spcPts val="0"/>
              </a:spcAft>
              <a:buNone/>
            </a:pPr>
            <a:r>
              <a:rPr lang="sv" b="1">
                <a:solidFill>
                  <a:schemeClr val="lt1"/>
                </a:solidFill>
              </a:rPr>
              <a:t>Hjärta</a:t>
            </a:r>
            <a:endParaRPr b="1">
              <a:solidFill>
                <a:schemeClr val="lt1"/>
              </a:solidFill>
            </a:endParaRPr>
          </a:p>
          <a:p>
            <a:pPr marL="0" lvl="0" indent="0" algn="l" rtl="0">
              <a:lnSpc>
                <a:spcPct val="100000"/>
              </a:lnSpc>
              <a:spcBef>
                <a:spcPts val="0"/>
              </a:spcBef>
              <a:spcAft>
                <a:spcPts val="0"/>
              </a:spcAft>
              <a:buNone/>
            </a:pPr>
            <a:r>
              <a:rPr lang="sv" b="1">
                <a:solidFill>
                  <a:schemeClr val="lt1"/>
                </a:solidFill>
              </a:rPr>
              <a:t>Ansvar</a:t>
            </a:r>
            <a:endParaRPr b="1">
              <a:solidFill>
                <a:schemeClr val="lt1"/>
              </a:solidFill>
            </a:endParaRPr>
          </a:p>
          <a:p>
            <a:pPr marL="0" lvl="0" indent="0" algn="l" rtl="0">
              <a:lnSpc>
                <a:spcPct val="100000"/>
              </a:lnSpc>
              <a:spcBef>
                <a:spcPts val="0"/>
              </a:spcBef>
              <a:spcAft>
                <a:spcPts val="0"/>
              </a:spcAft>
              <a:buNone/>
            </a:pPr>
            <a:r>
              <a:rPr lang="sv" b="1">
                <a:solidFill>
                  <a:schemeClr val="lt1"/>
                </a:solidFill>
              </a:rPr>
              <a:t>Inspiration</a:t>
            </a:r>
            <a:endParaRPr b="1">
              <a:solidFill>
                <a:schemeClr val="lt1"/>
              </a:solidFill>
            </a:endParaRPr>
          </a:p>
          <a:p>
            <a:pPr marL="0" lvl="0" indent="0" algn="l" rtl="0">
              <a:lnSpc>
                <a:spcPct val="100000"/>
              </a:lnSpc>
              <a:spcBef>
                <a:spcPts val="0"/>
              </a:spcBef>
              <a:spcAft>
                <a:spcPts val="0"/>
              </a:spcAft>
              <a:buNone/>
            </a:pPr>
            <a:r>
              <a:rPr lang="sv" b="1">
                <a:solidFill>
                  <a:schemeClr val="lt1"/>
                </a:solidFill>
              </a:rPr>
              <a:t>Framtid</a:t>
            </a:r>
            <a:endParaRPr b="1">
              <a:solidFill>
                <a:schemeClr val="lt1"/>
              </a:solidFill>
            </a:endParaRPr>
          </a:p>
          <a:p>
            <a:pPr marL="0" lvl="0" indent="0" algn="l" rtl="0">
              <a:lnSpc>
                <a:spcPct val="100000"/>
              </a:lnSpc>
              <a:spcBef>
                <a:spcPts val="0"/>
              </a:spcBef>
              <a:spcAft>
                <a:spcPts val="0"/>
              </a:spcAft>
              <a:buNone/>
            </a:pPr>
            <a:endParaRPr b="1">
              <a:solidFill>
                <a:schemeClr val="lt1"/>
              </a:solidFill>
            </a:endParaRPr>
          </a:p>
          <a:p>
            <a:pPr marL="0" lvl="0" indent="0" algn="l" rtl="0">
              <a:lnSpc>
                <a:spcPct val="100000"/>
              </a:lnSpc>
              <a:spcBef>
                <a:spcPts val="0"/>
              </a:spcBef>
              <a:spcAft>
                <a:spcPts val="0"/>
              </a:spcAft>
              <a:buNone/>
            </a:pPr>
            <a:r>
              <a:rPr lang="sv" b="1">
                <a:solidFill>
                  <a:schemeClr val="lt1"/>
                </a:solidFill>
              </a:rPr>
              <a:t>Hofors AIF ska erbjuda en bredd av aktiviteter för alla invånare i Hofors kommun oavsett förutsättningar. Vi verkar för att ge alla möjlighet till en meningsfull fritid!</a:t>
            </a:r>
            <a:endParaRPr b="1">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sz="2900" b="1">
                <a:solidFill>
                  <a:schemeClr val="lt1"/>
                </a:solidFill>
              </a:rPr>
              <a:t>Sammanfattning ledarenkät 2020</a:t>
            </a:r>
            <a:endParaRPr sz="2900" b="1">
              <a:solidFill>
                <a:schemeClr val="lt1"/>
              </a:solidFill>
            </a:endParaRPr>
          </a:p>
        </p:txBody>
      </p:sp>
      <p:sp>
        <p:nvSpPr>
          <p:cNvPr id="91" name="Google Shape;91;p19"/>
          <p:cNvSpPr txBox="1">
            <a:spLocks noGrp="1"/>
          </p:cNvSpPr>
          <p:nvPr>
            <p:ph type="body" idx="1"/>
          </p:nvPr>
        </p:nvSpPr>
        <p:spPr>
          <a:xfrm>
            <a:off x="249575" y="966100"/>
            <a:ext cx="8520600" cy="412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b="1">
                <a:solidFill>
                  <a:schemeClr val="lt1"/>
                </a:solidFill>
              </a:rPr>
              <a:t>Träningstider inomhus/utomhus?</a:t>
            </a:r>
            <a:endParaRPr b="1">
              <a:solidFill>
                <a:schemeClr val="lt1"/>
              </a:solidFill>
            </a:endParaRPr>
          </a:p>
          <a:p>
            <a:pPr marL="0" lvl="0" indent="0" algn="l" rtl="0">
              <a:spcBef>
                <a:spcPts val="0"/>
              </a:spcBef>
              <a:spcAft>
                <a:spcPts val="0"/>
              </a:spcAft>
              <a:buNone/>
            </a:pPr>
            <a:r>
              <a:rPr lang="sv" b="1">
                <a:solidFill>
                  <a:schemeClr val="lt1"/>
                </a:solidFill>
              </a:rPr>
              <a:t>Matchdagar/tider?</a:t>
            </a:r>
            <a:endParaRPr b="1">
              <a:solidFill>
                <a:schemeClr val="lt1"/>
              </a:solidFill>
            </a:endParaRPr>
          </a:p>
          <a:p>
            <a:pPr marL="0" lvl="0" indent="0" algn="l" rtl="0">
              <a:spcBef>
                <a:spcPts val="0"/>
              </a:spcBef>
              <a:spcAft>
                <a:spcPts val="0"/>
              </a:spcAft>
              <a:buNone/>
            </a:pPr>
            <a:r>
              <a:rPr lang="sv" b="1">
                <a:solidFill>
                  <a:schemeClr val="lt1"/>
                </a:solidFill>
              </a:rPr>
              <a:t>Träningstillfällen?</a:t>
            </a:r>
            <a:endParaRPr b="1">
              <a:solidFill>
                <a:schemeClr val="lt1"/>
              </a:solidFill>
            </a:endParaRPr>
          </a:p>
          <a:p>
            <a:pPr marL="0" lvl="0" indent="0" algn="l" rtl="0">
              <a:spcBef>
                <a:spcPts val="0"/>
              </a:spcBef>
              <a:spcAft>
                <a:spcPts val="0"/>
              </a:spcAft>
              <a:buNone/>
            </a:pPr>
            <a:r>
              <a:rPr lang="sv" b="1">
                <a:solidFill>
                  <a:schemeClr val="lt1"/>
                </a:solidFill>
              </a:rPr>
              <a:t>Material?</a:t>
            </a:r>
            <a:endParaRPr b="1">
              <a:solidFill>
                <a:schemeClr val="lt1"/>
              </a:solidFill>
            </a:endParaRPr>
          </a:p>
          <a:p>
            <a:pPr marL="0" lvl="0" indent="0" algn="l" rtl="0">
              <a:spcBef>
                <a:spcPts val="0"/>
              </a:spcBef>
              <a:spcAft>
                <a:spcPts val="0"/>
              </a:spcAft>
              <a:buNone/>
            </a:pPr>
            <a:r>
              <a:rPr lang="sv" b="1">
                <a:solidFill>
                  <a:schemeClr val="lt1"/>
                </a:solidFill>
              </a:rPr>
              <a:t>Utveckla dina svar:</a:t>
            </a:r>
            <a:endParaRPr b="1">
              <a:solidFill>
                <a:schemeClr val="lt1"/>
              </a:solidFill>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Många bollar är dåliga</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Tycker vi har haft bra träningstider och träningsmaterial</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Jag önskar ett tydligare utarbetat direktiv ifrån föreningen med en röd tråd från barn till senior. Fler gemensamma träningar i flera åldersgrupper med junior/senior spelare barn/junior. Mycket mer träningsmaterial, i alla de former samt huvudmaterialet; fotbollarna måste hålla hög kvalitet</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Skulle ha haft andra dagar. Beror på andra idrotter som stör. Skulle vilja träna 2 gånger men det vill inte alla ungar. Finnas fler färger av stora västar. Får pumpa bollarna varje träning och skulle vilja ha egna och hållare reda på. Gummiband för motstånd Gymnastikexpander. Fotbollstennis. Bollreturer. Passningbågar.</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Saknas både redskap och platser att utöva vissa friidrottsgrenar. Önskemålet är också att träna vid fler tillfällen men det saknas tränare. Vi har inga matcher och domare.</a:t>
            </a:r>
            <a:endParaRPr sz="1050">
              <a:solidFill>
                <a:srgbClr val="202124"/>
              </a:solidFill>
              <a:highlight>
                <a:srgbClr val="F8F9FA"/>
              </a:highlight>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Sammanfattning ledarenkät 2020</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solidFill>
                  <a:schemeClr val="lt1"/>
                </a:solidFill>
              </a:rPr>
              <a:t>Domarna?</a:t>
            </a:r>
            <a:endParaRPr>
              <a:solidFill>
                <a:schemeClr val="lt1"/>
              </a:solidFill>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Domarna har utvecklats och blivit bättre på att ta tills sig av det man sagt. Skoj!</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Domarna är unga och lite blygsamma men börjar komma fram mer och mer nu och hörs på planen</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Tycker att nivån p domarna är bra om man jämför med hur det har varit på andra ställen</a:t>
            </a:r>
            <a:endParaRPr sz="1050">
              <a:solidFill>
                <a:srgbClr val="202124"/>
              </a:solidFill>
              <a:highlight>
                <a:srgbClr val="F8F9FA"/>
              </a:highlight>
              <a:latin typeface="Roboto"/>
              <a:ea typeface="Roboto"/>
              <a:cs typeface="Roboto"/>
              <a:sym typeface="Roboto"/>
            </a:endParaRPr>
          </a:p>
          <a:p>
            <a:pPr marL="457200" lvl="0" indent="-295275" algn="l" rtl="0">
              <a:spcBef>
                <a:spcPts val="0"/>
              </a:spcBef>
              <a:spcAft>
                <a:spcPts val="0"/>
              </a:spcAft>
              <a:buClr>
                <a:srgbClr val="202124"/>
              </a:buClr>
              <a:buSzPts val="1050"/>
              <a:buFont typeface="Roboto"/>
              <a:buChar char="●"/>
            </a:pPr>
            <a:r>
              <a:rPr lang="sv" sz="1050">
                <a:solidFill>
                  <a:srgbClr val="202124"/>
                </a:solidFill>
                <a:highlight>
                  <a:srgbClr val="F8F9FA"/>
                </a:highlight>
                <a:latin typeface="Roboto"/>
                <a:ea typeface="Roboto"/>
                <a:cs typeface="Roboto"/>
                <a:sym typeface="Roboto"/>
              </a:rPr>
              <a:t>Generellt sett måste nivån upp på domarna över hela distriktet</a:t>
            </a:r>
            <a:endParaRPr sz="1050">
              <a:solidFill>
                <a:srgbClr val="202124"/>
              </a:solidFill>
              <a:highlight>
                <a:srgbClr val="F8F9FA"/>
              </a:highlight>
              <a:latin typeface="Roboto"/>
              <a:ea typeface="Roboto"/>
              <a:cs typeface="Roboto"/>
              <a:sym typeface="Roboto"/>
            </a:endParaRPr>
          </a:p>
          <a:p>
            <a:pPr marL="0" lvl="0" indent="0" algn="l" rtl="0">
              <a:spcBef>
                <a:spcPts val="0"/>
              </a:spcBef>
              <a:spcAft>
                <a:spcPts val="0"/>
              </a:spcAft>
              <a:buNone/>
            </a:pPr>
            <a:endParaRPr sz="1050">
              <a:solidFill>
                <a:srgbClr val="202124"/>
              </a:solidFill>
              <a:highlight>
                <a:srgbClr val="F8F9FA"/>
              </a:highlight>
              <a:latin typeface="Roboto"/>
              <a:ea typeface="Roboto"/>
              <a:cs typeface="Roboto"/>
              <a:sym typeface="Roboto"/>
            </a:endParaRPr>
          </a:p>
          <a:p>
            <a:pPr marL="0" lvl="0" indent="0" algn="l" rtl="0">
              <a:spcBef>
                <a:spcPts val="0"/>
              </a:spcBef>
              <a:spcAft>
                <a:spcPts val="0"/>
              </a:spcAft>
              <a:buNone/>
            </a:pPr>
            <a:r>
              <a:rPr lang="sv">
                <a:solidFill>
                  <a:srgbClr val="202124"/>
                </a:solidFill>
                <a:highlight>
                  <a:srgbClr val="F8F9FA"/>
                </a:highlight>
                <a:latin typeface="Roboto"/>
                <a:ea typeface="Roboto"/>
                <a:cs typeface="Roboto"/>
                <a:sym typeface="Roboto"/>
              </a:rPr>
              <a:t>Kommunikation?</a:t>
            </a:r>
            <a:endParaRPr>
              <a:solidFill>
                <a:srgbClr val="202124"/>
              </a:solidFill>
              <a:highlight>
                <a:srgbClr val="F8F9FA"/>
              </a:highlight>
              <a:latin typeface="Roboto"/>
              <a:ea typeface="Roboto"/>
              <a:cs typeface="Roboto"/>
              <a:sym typeface="Roboto"/>
            </a:endParaRPr>
          </a:p>
          <a:p>
            <a:pPr marL="0" lvl="0" indent="0" algn="l" rtl="0">
              <a:spcBef>
                <a:spcPts val="0"/>
              </a:spcBef>
              <a:spcAft>
                <a:spcPts val="0"/>
              </a:spcAft>
              <a:buNone/>
            </a:pPr>
            <a:endParaRPr>
              <a:solidFill>
                <a:srgbClr val="202124"/>
              </a:solidFill>
              <a:highlight>
                <a:srgbClr val="F8F9FA"/>
              </a:highlight>
              <a:latin typeface="Roboto"/>
              <a:ea typeface="Roboto"/>
              <a:cs typeface="Roboto"/>
              <a:sym typeface="Roboto"/>
            </a:endParaRPr>
          </a:p>
        </p:txBody>
      </p:sp>
      <p:pic>
        <p:nvPicPr>
          <p:cNvPr id="98" name="Google Shape;98;p20" descr="Diagram över formulärsvar. Namn på fråga: Hur tycker du att kommunikationen har varit mellan styrelse och lag/träningsgrupper?. Antal svar: 30 svar."/>
          <p:cNvPicPr preferRelativeResize="0"/>
          <p:nvPr/>
        </p:nvPicPr>
        <p:blipFill>
          <a:blip r:embed="rId3">
            <a:alphaModFix/>
          </a:blip>
          <a:stretch>
            <a:fillRect/>
          </a:stretch>
        </p:blipFill>
        <p:spPr>
          <a:xfrm>
            <a:off x="372725" y="2926025"/>
            <a:ext cx="3618674" cy="1718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149075"/>
            <a:ext cx="8520600" cy="62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b="1">
                <a:solidFill>
                  <a:schemeClr val="lt1"/>
                </a:solidFill>
              </a:rPr>
              <a:t>Sammanfattning ledarenkät 2020</a:t>
            </a:r>
            <a:endParaRPr b="1">
              <a:solidFill>
                <a:schemeClr val="lt1"/>
              </a:solidFill>
            </a:endParaRPr>
          </a:p>
          <a:p>
            <a:pPr marL="0" lvl="0" indent="0" algn="l" rtl="0">
              <a:spcBef>
                <a:spcPts val="0"/>
              </a:spcBef>
              <a:spcAft>
                <a:spcPts val="0"/>
              </a:spcAft>
              <a:buNone/>
            </a:pPr>
            <a:endParaRPr/>
          </a:p>
        </p:txBody>
      </p:sp>
      <p:pic>
        <p:nvPicPr>
          <p:cNvPr id="104" name="Google Shape;104;p21" descr="Diagram över formulärsvar. Namn på fråga: Känner du dig trygg i din ledarroll?. Antal svar: 30 svar."/>
          <p:cNvPicPr preferRelativeResize="0"/>
          <p:nvPr/>
        </p:nvPicPr>
        <p:blipFill>
          <a:blip r:embed="rId3">
            <a:alphaModFix/>
          </a:blip>
          <a:stretch>
            <a:fillRect/>
          </a:stretch>
        </p:blipFill>
        <p:spPr>
          <a:xfrm>
            <a:off x="262000" y="770375"/>
            <a:ext cx="8354299" cy="3689800"/>
          </a:xfrm>
          <a:prstGeom prst="rect">
            <a:avLst/>
          </a:prstGeom>
          <a:noFill/>
          <a:ln>
            <a:noFill/>
          </a:ln>
        </p:spPr>
      </p:pic>
      <p:sp>
        <p:nvSpPr>
          <p:cNvPr id="105" name="Google Shape;105;p21"/>
          <p:cNvSpPr txBox="1"/>
          <p:nvPr/>
        </p:nvSpPr>
        <p:spPr>
          <a:xfrm>
            <a:off x="49700" y="1316950"/>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939</Words>
  <Application>Microsoft Office PowerPoint</Application>
  <PresentationFormat>Bildspel på skärmen (16:9)</PresentationFormat>
  <Paragraphs>115</Paragraphs>
  <Slides>14</Slides>
  <Notes>14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14</vt:i4>
      </vt:variant>
    </vt:vector>
  </HeadingPairs>
  <TitlesOfParts>
    <vt:vector size="17" baseType="lpstr">
      <vt:lpstr>Roboto</vt:lpstr>
      <vt:lpstr>Arial</vt:lpstr>
      <vt:lpstr>Simple Light</vt:lpstr>
      <vt:lpstr>Välkommen! Hofors AIF ledarträff 17/10</vt:lpstr>
      <vt:lpstr>Vår verksamhet 2020-01-01 - 2020-10-01 (9 mån)</vt:lpstr>
      <vt:lpstr>Vår verksamhet 2020-01-01 - 2020-10-01 </vt:lpstr>
      <vt:lpstr>Verksamhetsplan och mål 2020</vt:lpstr>
      <vt:lpstr>Verksamhetsmål 2020 </vt:lpstr>
      <vt:lpstr>Vision - Värdegrund - Verksamhetsidé</vt:lpstr>
      <vt:lpstr>Sammanfattning ledarenkät 2020</vt:lpstr>
      <vt:lpstr>Sammanfattning ledarenkät 2020</vt:lpstr>
      <vt:lpstr>Sammanfattning ledarenkät 2020 </vt:lpstr>
      <vt:lpstr>Sammanfattning ledarenkät 2020</vt:lpstr>
      <vt:lpstr>Sammanfattning ledarenkät 2020</vt:lpstr>
      <vt:lpstr>HAIF-policy - HAIF vision?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Hofors AIF ledarträff 17/10</dc:title>
  <cp:lastModifiedBy>Johanna Grönlund@Sorption.local</cp:lastModifiedBy>
  <cp:revision>2</cp:revision>
  <dcterms:modified xsi:type="dcterms:W3CDTF">2020-10-19T09:43:43Z</dcterms:modified>
</cp:coreProperties>
</file>