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2" r:id="rId2"/>
    <p:sldId id="310" r:id="rId3"/>
    <p:sldId id="300" r:id="rId4"/>
    <p:sldId id="293" r:id="rId5"/>
    <p:sldId id="308" r:id="rId6"/>
    <p:sldId id="311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llsidorna enligt skiss" id="{0332FA32-E790-4CD3-86B6-B248B4EADE8B}">
          <p14:sldIdLst>
            <p14:sldId id="272"/>
            <p14:sldId id="310"/>
            <p14:sldId id="300"/>
            <p14:sldId id="293"/>
            <p14:sldId id="308"/>
            <p14:sldId id="311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-1638" y="-1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15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="" xmlns:a16="http://schemas.microsoft.com/office/drawing/2014/main" id="{26CA3076-48EE-4D90-AF72-0859E7386B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="" xmlns:a16="http://schemas.microsoft.com/office/drawing/2014/main" id="{4DEDADE7-8D5C-4DC7-8AD9-B8924514CA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683B1-67FE-4DAF-A90D-2AD2A1A21812}" type="datetimeFigureOut">
              <a:rPr lang="sv-SE" smtClean="0"/>
              <a:t>2018-10-31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="" xmlns:a16="http://schemas.microsoft.com/office/drawing/2014/main" id="{B296765D-F510-4463-BC2E-07C0A8CF4C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="" xmlns:a16="http://schemas.microsoft.com/office/drawing/2014/main" id="{D012A4D3-E527-4A19-9C99-D983D64A73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ED39F-3EDD-490E-A12A-A5BE458A85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2104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2018-10-31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="" xmlns:a16="http://schemas.microsoft.com/office/drawing/2014/main" id="{D3E94F94-17D9-4A37-8863-5976C764D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6897" y="2616299"/>
            <a:ext cx="6628703" cy="1260376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656897" y="4433986"/>
            <a:ext cx="4639503" cy="5666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Presentatörens namn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="" xmlns:a16="http://schemas.microsoft.com/office/drawing/2014/main" id="{5EECE34A-7D3D-49E5-885E-D1525204167C}"/>
              </a:ext>
            </a:extLst>
          </p:cNvPr>
          <p:cNvCxnSpPr/>
          <p:nvPr userDrawn="1"/>
        </p:nvCxnSpPr>
        <p:spPr>
          <a:xfrm>
            <a:off x="515937" y="403225"/>
            <a:ext cx="107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="" xmlns:a16="http://schemas.microsoft.com/office/drawing/2014/main" id="{6AA6886F-C0AD-4986-AA6F-2503BF6ED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6451" y="1627664"/>
            <a:ext cx="2190100" cy="3502799"/>
          </a:xfrm>
          <a:prstGeom prst="rect">
            <a:avLst/>
          </a:prstGeom>
        </p:spPr>
      </p:pic>
      <p:sp>
        <p:nvSpPr>
          <p:cNvPr id="16" name="Platshållare för text 15">
            <a:extLst>
              <a:ext uri="{FF2B5EF4-FFF2-40B4-BE49-F238E27FC236}">
                <a16:creationId xmlns="" xmlns:a16="http://schemas.microsoft.com/office/drawing/2014/main" id="{396BEC56-A592-4E2C-940B-D26AB00743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6897" y="2299442"/>
            <a:ext cx="2524953" cy="251671"/>
          </a:xfr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Datum </a:t>
            </a:r>
          </a:p>
        </p:txBody>
      </p:sp>
    </p:spTree>
    <p:extLst>
      <p:ext uri="{BB962C8B-B14F-4D97-AF65-F5344CB8AC3E}">
        <p14:creationId xmlns:p14="http://schemas.microsoft.com/office/powerpoint/2010/main" val="181677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2017.xx.xx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/>
              <a:t>Sidhuvud om man väljer att infoga en sådan i sin presentation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278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>
            <a:extLst>
              <a:ext uri="{FF2B5EF4-FFF2-40B4-BE49-F238E27FC236}">
                <a16:creationId xmlns="" xmlns:a16="http://schemas.microsoft.com/office/drawing/2014/main" id="{A399D945-546C-4F49-AA95-9EC55052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2017.xx.xx</a:t>
            </a:r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="" xmlns:a16="http://schemas.microsoft.com/office/drawing/2014/main" id="{16E003A7-1DD6-4630-AA32-D032A1BF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Sidhuvud om man väljer att infoga en sådan i sin presentation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t textsida – 1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698936" y="2552701"/>
            <a:ext cx="4768728" cy="2871281"/>
          </a:xfrm>
          <a:prstGeom prst="rect">
            <a:avLst/>
          </a:prstGeom>
        </p:spPr>
        <p:txBody>
          <a:bodyPr lIns="91428" tIns="45715" rIns="91428" bIns="45715"/>
          <a:lstStyle>
            <a:lvl1pPr marL="0" indent="0" algn="ctr">
              <a:buNone/>
              <a:defRPr sz="2267" b="0" i="0">
                <a:solidFill>
                  <a:schemeClr val="tx1"/>
                </a:solidFill>
                <a:latin typeface="Stag Sans Light"/>
                <a:cs typeface="Stag Sans Light"/>
              </a:defRPr>
            </a:lvl1pPr>
            <a:lvl2pPr marL="609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Text</a:t>
            </a:r>
          </a:p>
        </p:txBody>
      </p:sp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914400" y="1350000"/>
            <a:ext cx="10363200" cy="606427"/>
          </a:xfrm>
          <a:prstGeom prst="rect">
            <a:avLst/>
          </a:prstGeom>
        </p:spPr>
        <p:txBody>
          <a:bodyPr lIns="91428" tIns="45715" rIns="91428" bIns="45715"/>
          <a:lstStyle>
            <a:lvl1pPr>
              <a:defRPr sz="4533" b="0" i="0">
                <a:solidFill>
                  <a:schemeClr val="tx1"/>
                </a:solidFill>
                <a:latin typeface="Stag Semibold"/>
                <a:cs typeface="Stag Semibold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85" y="229989"/>
            <a:ext cx="433297" cy="61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84226" y="2062214"/>
            <a:ext cx="5092699" cy="597052"/>
          </a:xfrm>
        </p:spPr>
        <p:txBody>
          <a:bodyPr/>
          <a:lstStyle>
            <a:lvl1pPr marL="0" indent="0" algn="l">
              <a:buNone/>
              <a:defRPr sz="4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Kapitelnummer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84226" y="2763785"/>
            <a:ext cx="5092699" cy="3221090"/>
          </a:xfrm>
        </p:spPr>
        <p:txBody>
          <a:bodyPr anchor="t" anchorCtr="0"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80442" y="131444"/>
            <a:ext cx="2129345" cy="2190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2017.xx.xx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40702" y="131444"/>
            <a:ext cx="5336222" cy="21909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Sidhuvud om man väljer att infoga en sådan i sin presentation</a:t>
            </a:r>
            <a:endParaRPr lang="sv-SE" dirty="0"/>
          </a:p>
        </p:txBody>
      </p:sp>
      <p:cxnSp>
        <p:nvCxnSpPr>
          <p:cNvPr id="7" name="Rak koppling 6">
            <a:extLst>
              <a:ext uri="{FF2B5EF4-FFF2-40B4-BE49-F238E27FC236}">
                <a16:creationId xmlns="" xmlns:a16="http://schemas.microsoft.com/office/drawing/2014/main" id="{9FC76B35-40F8-424D-9316-DC489A9D206B}"/>
              </a:ext>
            </a:extLst>
          </p:cNvPr>
          <p:cNvCxnSpPr/>
          <p:nvPr userDrawn="1"/>
        </p:nvCxnSpPr>
        <p:spPr>
          <a:xfrm>
            <a:off x="515937" y="403225"/>
            <a:ext cx="107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>
            <a:extLst>
              <a:ext uri="{FF2B5EF4-FFF2-40B4-BE49-F238E27FC236}">
                <a16:creationId xmlns="" xmlns:a16="http://schemas.microsoft.com/office/drawing/2014/main" id="{0BB9BDB5-7A8E-4DD4-9217-2D5DC4DA56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97829" y="213689"/>
            <a:ext cx="467221" cy="7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84225" y="2062214"/>
            <a:ext cx="5092699" cy="597052"/>
          </a:xfrm>
        </p:spPr>
        <p:txBody>
          <a:bodyPr/>
          <a:lstStyle>
            <a:lvl1pPr marL="0" indent="0" algn="l">
              <a:buNone/>
              <a:defRPr sz="4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Kapitelnummer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84225" y="2763785"/>
            <a:ext cx="5092699" cy="3221090"/>
          </a:xfrm>
        </p:spPr>
        <p:txBody>
          <a:bodyPr anchor="t" anchorCtr="0"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80442" y="131444"/>
            <a:ext cx="2129345" cy="2190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2017.xx.xx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40702" y="131444"/>
            <a:ext cx="5336222" cy="21909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Sidhuvud om man väljer att infoga en sådan i sin presentation</a:t>
            </a:r>
            <a:endParaRPr lang="sv-SE" dirty="0"/>
          </a:p>
        </p:txBody>
      </p:sp>
      <p:cxnSp>
        <p:nvCxnSpPr>
          <p:cNvPr id="7" name="Rak koppling 6">
            <a:extLst>
              <a:ext uri="{FF2B5EF4-FFF2-40B4-BE49-F238E27FC236}">
                <a16:creationId xmlns="" xmlns:a16="http://schemas.microsoft.com/office/drawing/2014/main" id="{9FC76B35-40F8-424D-9316-DC489A9D206B}"/>
              </a:ext>
            </a:extLst>
          </p:cNvPr>
          <p:cNvCxnSpPr/>
          <p:nvPr userDrawn="1"/>
        </p:nvCxnSpPr>
        <p:spPr>
          <a:xfrm>
            <a:off x="515937" y="403225"/>
            <a:ext cx="107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>
            <a:extLst>
              <a:ext uri="{FF2B5EF4-FFF2-40B4-BE49-F238E27FC236}">
                <a16:creationId xmlns="" xmlns:a16="http://schemas.microsoft.com/office/drawing/2014/main" id="{4A0DAFAF-36A7-48D6-A170-6260519D5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97829" y="209551"/>
            <a:ext cx="467221" cy="7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0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84225" y="1459577"/>
            <a:ext cx="2339975" cy="1979255"/>
          </a:xfrm>
        </p:spPr>
        <p:txBody>
          <a:bodyPr anchor="t" anchorCtr="0"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="" xmlns:a16="http://schemas.microsoft.com/office/drawing/2014/main" id="{0BFF101C-C86F-4515-A419-2CCAA0751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1624" y="1459578"/>
            <a:ext cx="7606739" cy="4535130"/>
          </a:xfrm>
        </p:spPr>
        <p:txBody>
          <a:bodyPr/>
          <a:lstStyle>
            <a:lvl1pPr marL="0" indent="0" defTabSz="7620000">
              <a:buNone/>
              <a:tabLst>
                <a:tab pos="1435100" algn="l"/>
                <a:tab pos="6724650" algn="l"/>
              </a:tabLst>
              <a:defRPr>
                <a:solidFill>
                  <a:schemeClr val="bg1"/>
                </a:solidFill>
              </a:defRPr>
            </a:lvl1pPr>
            <a:lvl2pPr marL="198000" indent="0" defTabSz="7620000">
              <a:buNone/>
              <a:tabLst>
                <a:tab pos="1612900" algn="l"/>
                <a:tab pos="6724650" algn="l"/>
              </a:tabLst>
              <a:defRPr>
                <a:solidFill>
                  <a:schemeClr val="bg1"/>
                </a:solidFill>
              </a:defRPr>
            </a:lvl2pPr>
            <a:lvl3pPr marL="396000" indent="0" defTabSz="7620000">
              <a:buNone/>
              <a:tabLst>
                <a:tab pos="1612900" algn="l"/>
                <a:tab pos="6724650" algn="l"/>
              </a:tabLst>
              <a:defRPr>
                <a:solidFill>
                  <a:schemeClr val="bg1"/>
                </a:solidFill>
              </a:defRPr>
            </a:lvl3pPr>
            <a:lvl4pPr marL="594000" indent="0" defTabSz="7620000">
              <a:buNone/>
              <a:tabLst>
                <a:tab pos="1612900" algn="l"/>
                <a:tab pos="6724650" algn="l"/>
              </a:tabLst>
              <a:defRPr>
                <a:solidFill>
                  <a:schemeClr val="bg1"/>
                </a:solidFill>
              </a:defRPr>
            </a:lvl4pPr>
            <a:lvl5pPr marL="792000" indent="0" defTabSz="7620000">
              <a:buNone/>
              <a:tabLst>
                <a:tab pos="1612900" algn="l"/>
                <a:tab pos="6724650" algn="l"/>
              </a:tabLs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80442" y="131444"/>
            <a:ext cx="2129345" cy="2190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2017.xx.xx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40702" y="131444"/>
            <a:ext cx="5336222" cy="21909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Sidhuvud om man väljer att infoga en sådan i sin presentation</a:t>
            </a:r>
            <a:endParaRPr lang="sv-SE" dirty="0"/>
          </a:p>
        </p:txBody>
      </p:sp>
      <p:cxnSp>
        <p:nvCxnSpPr>
          <p:cNvPr id="7" name="Rak koppling 6">
            <a:extLst>
              <a:ext uri="{FF2B5EF4-FFF2-40B4-BE49-F238E27FC236}">
                <a16:creationId xmlns="" xmlns:a16="http://schemas.microsoft.com/office/drawing/2014/main" id="{9FC76B35-40F8-424D-9316-DC489A9D206B}"/>
              </a:ext>
            </a:extLst>
          </p:cNvPr>
          <p:cNvCxnSpPr/>
          <p:nvPr userDrawn="1"/>
        </p:nvCxnSpPr>
        <p:spPr>
          <a:xfrm>
            <a:off x="515937" y="403225"/>
            <a:ext cx="107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="" xmlns:a16="http://schemas.microsoft.com/office/drawing/2014/main" id="{B92DFF91-C663-4B6C-B51E-1C833F49BCD2}"/>
              </a:ext>
            </a:extLst>
          </p:cNvPr>
          <p:cNvSpPr txBox="1"/>
          <p:nvPr userDrawn="1"/>
        </p:nvSpPr>
        <p:spPr>
          <a:xfrm>
            <a:off x="0" y="-517153"/>
            <a:ext cx="12192000" cy="40011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komma till nästa information i agendan, använd TAB. Det finns tre tabbar i textplatshållaren. Rekommenderat är att använda linjal när man använder tabbar. Gå till Visa och klicka i Linjal.</a:t>
            </a:r>
          </a:p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Texten som ska vara i fetstil måste markeras manuellt.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="" xmlns:a16="http://schemas.microsoft.com/office/drawing/2014/main" id="{95E7DE4A-BAF7-4CE9-8622-2EFD45A649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97830" y="209551"/>
            <a:ext cx="467221" cy="7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0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sida med toning över hel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84225" y="1173479"/>
            <a:ext cx="6175376" cy="770256"/>
          </a:xfrm>
        </p:spPr>
        <p:txBody>
          <a:bodyPr anchor="b" anchorCtr="0"/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="" xmlns:a16="http://schemas.microsoft.com/office/drawing/2014/main" id="{7E00B236-FC9A-4628-82B4-360364DBA9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4225" y="2561955"/>
            <a:ext cx="6175375" cy="3422921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7" name="Bildobjekt 16">
            <a:extLst>
              <a:ext uri="{FF2B5EF4-FFF2-40B4-BE49-F238E27FC236}">
                <a16:creationId xmlns="" xmlns:a16="http://schemas.microsoft.com/office/drawing/2014/main" id="{74DE646D-F9AB-4AD0-94A0-A6FEBB5394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829973" cy="6858000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80442" y="131444"/>
            <a:ext cx="2129345" cy="2190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2017.xx.xx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40702" y="131444"/>
            <a:ext cx="5336222" cy="21909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Sidhuvud om man väljer att infoga en sådan i sin presentation</a:t>
            </a:r>
            <a:endParaRPr lang="sv-SE" dirty="0"/>
          </a:p>
        </p:txBody>
      </p:sp>
      <p:cxnSp>
        <p:nvCxnSpPr>
          <p:cNvPr id="7" name="Rak koppling 6">
            <a:extLst>
              <a:ext uri="{FF2B5EF4-FFF2-40B4-BE49-F238E27FC236}">
                <a16:creationId xmlns="" xmlns:a16="http://schemas.microsoft.com/office/drawing/2014/main" id="{9FC76B35-40F8-424D-9316-DC489A9D206B}"/>
              </a:ext>
            </a:extLst>
          </p:cNvPr>
          <p:cNvCxnSpPr/>
          <p:nvPr userDrawn="1"/>
        </p:nvCxnSpPr>
        <p:spPr>
          <a:xfrm>
            <a:off x="515937" y="403225"/>
            <a:ext cx="543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="" xmlns:a16="http://schemas.microsoft.com/office/drawing/2014/main" id="{D99FDF88-5034-42EA-BFD4-29B2F897DA64}"/>
              </a:ext>
            </a:extLst>
          </p:cNvPr>
          <p:cNvCxnSpPr/>
          <p:nvPr userDrawn="1"/>
        </p:nvCxnSpPr>
        <p:spPr>
          <a:xfrm>
            <a:off x="6065839" y="403225"/>
            <a:ext cx="51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="" xmlns:a16="http://schemas.microsoft.com/office/drawing/2014/main" id="{206FAC83-49D1-435A-A959-A2BFD8F4DF8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lägga till bild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 bakgrunden - </a:t>
            </a:r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Högerklicka på tomt utrymme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="" xmlns:a16="http://schemas.microsoft.com/office/drawing/2014/main" id="{C37A3E55-43F9-4AAD-AE98-6483628C5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97829" y="209551"/>
            <a:ext cx="467221" cy="7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974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sida med hel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84225" y="1173479"/>
            <a:ext cx="6175376" cy="770256"/>
          </a:xfrm>
        </p:spPr>
        <p:txBody>
          <a:bodyPr anchor="b" anchorCtr="0"/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="" xmlns:a16="http://schemas.microsoft.com/office/drawing/2014/main" id="{7E00B236-FC9A-4628-82B4-360364DBA9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4225" y="2561955"/>
            <a:ext cx="6175375" cy="3422921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80442" y="131444"/>
            <a:ext cx="2129345" cy="2190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2017.xx.xx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40702" y="131444"/>
            <a:ext cx="5336222" cy="21909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Sidhuvud om man väljer att infoga en sådan i sin presentation</a:t>
            </a:r>
            <a:endParaRPr lang="sv-SE" dirty="0"/>
          </a:p>
        </p:txBody>
      </p:sp>
      <p:cxnSp>
        <p:nvCxnSpPr>
          <p:cNvPr id="7" name="Rak koppling 6">
            <a:extLst>
              <a:ext uri="{FF2B5EF4-FFF2-40B4-BE49-F238E27FC236}">
                <a16:creationId xmlns="" xmlns:a16="http://schemas.microsoft.com/office/drawing/2014/main" id="{9FC76B35-40F8-424D-9316-DC489A9D206B}"/>
              </a:ext>
            </a:extLst>
          </p:cNvPr>
          <p:cNvCxnSpPr/>
          <p:nvPr userDrawn="1"/>
        </p:nvCxnSpPr>
        <p:spPr>
          <a:xfrm>
            <a:off x="515937" y="403225"/>
            <a:ext cx="543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="" xmlns:a16="http://schemas.microsoft.com/office/drawing/2014/main" id="{D99FDF88-5034-42EA-BFD4-29B2F897DA64}"/>
              </a:ext>
            </a:extLst>
          </p:cNvPr>
          <p:cNvCxnSpPr/>
          <p:nvPr userDrawn="1"/>
        </p:nvCxnSpPr>
        <p:spPr>
          <a:xfrm>
            <a:off x="6065839" y="403225"/>
            <a:ext cx="51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="" xmlns:a16="http://schemas.microsoft.com/office/drawing/2014/main" id="{206FAC83-49D1-435A-A959-A2BFD8F4DF8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lägga till bild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 bakgrunden - </a:t>
            </a:r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Högerklicka på tomt utrymme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="" xmlns:a16="http://schemas.microsoft.com/office/drawing/2014/main" id="{03A1B802-8C23-409E-AB84-5553E96171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7829" y="209551"/>
            <a:ext cx="467221" cy="7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0085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84225" y="1173479"/>
            <a:ext cx="10242000" cy="770256"/>
          </a:xfrm>
        </p:spPr>
        <p:txBody>
          <a:bodyPr anchor="b" anchorCtr="0"/>
          <a:lstStyle>
            <a:lvl1pPr algn="l"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="" xmlns:a16="http://schemas.microsoft.com/office/drawing/2014/main" id="{7E00B236-FC9A-4628-82B4-360364DBA9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4225" y="2561955"/>
            <a:ext cx="4932363" cy="3422650"/>
          </a:xfrm>
        </p:spPr>
        <p:txBody>
          <a:bodyPr/>
          <a:lstStyle>
            <a:lvl1pPr>
              <a:buClrTx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="" xmlns:a16="http://schemas.microsoft.com/office/drawing/2014/main" id="{F91A900D-C141-4C7D-9EF7-EEF091B0A4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562225"/>
            <a:ext cx="4932363" cy="34226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80442" y="131444"/>
            <a:ext cx="2129345" cy="2190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2017.xx.xx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40702" y="131444"/>
            <a:ext cx="5336222" cy="219093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Sidhuvud om man väljer att infoga en sådan i sin presentation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49191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text 1-sp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095999" y="1350455"/>
            <a:ext cx="4930225" cy="1294422"/>
          </a:xfrm>
        </p:spPr>
        <p:txBody>
          <a:bodyPr anchor="t" anchorCtr="0"/>
          <a:lstStyle>
            <a:lvl1pPr algn="l"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="" xmlns:a16="http://schemas.microsoft.com/office/drawing/2014/main" id="{F91A900D-C141-4C7D-9EF7-EEF091B0A4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44801"/>
            <a:ext cx="4932363" cy="314007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="" xmlns:a16="http://schemas.microsoft.com/office/drawing/2014/main" id="{D223BB1E-35AF-4D1E-B8FC-5C3E4F3E19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4225" y="1173479"/>
            <a:ext cx="4932363" cy="5166000"/>
          </a:xfrm>
        </p:spPr>
        <p:txBody>
          <a:bodyPr/>
          <a:lstStyle>
            <a:lvl1pPr marL="0" indent="0">
              <a:buFontTx/>
              <a:buNone/>
              <a:defRPr sz="1100"/>
            </a:lvl1pPr>
          </a:lstStyle>
          <a:p>
            <a:r>
              <a:rPr lang="sv-SE" dirty="0"/>
              <a:t> Klicka för att infoga bild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80442" y="131444"/>
            <a:ext cx="2129345" cy="2190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2017.xx.xx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40702" y="131444"/>
            <a:ext cx="5336222" cy="219093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Sidhuvud om man väljer att infoga en sådan i sin presentation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796386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orient="horz" pos="399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3"/>
          </p:nvPr>
        </p:nvSpPr>
        <p:spPr>
          <a:xfrm>
            <a:off x="784223" y="2561954"/>
            <a:ext cx="10242000" cy="342292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2017.xx.xx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/>
              <a:t>Sidhuvud om man väljer att infoga en sådan i sin presentation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84225" y="1173479"/>
            <a:ext cx="10242000" cy="77025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4224" y="2561955"/>
            <a:ext cx="10242000" cy="34229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80442" y="131444"/>
            <a:ext cx="2129346" cy="21909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2017.xx.xx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40702" y="131444"/>
            <a:ext cx="5336223" cy="21909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100"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sv-SE"/>
              <a:t>Sidhuvud om man väljer att infoga en sådan i sin presentation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="" xmlns:a16="http://schemas.microsoft.com/office/drawing/2014/main" id="{530CA824-9B77-44C7-95B6-4B82C2AACB8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397829" y="209551"/>
            <a:ext cx="467221" cy="747263"/>
          </a:xfrm>
          <a:prstGeom prst="rect">
            <a:avLst/>
          </a:prstGeom>
        </p:spPr>
      </p:pic>
      <p:cxnSp>
        <p:nvCxnSpPr>
          <p:cNvPr id="32" name="Rak koppling 31">
            <a:extLst>
              <a:ext uri="{FF2B5EF4-FFF2-40B4-BE49-F238E27FC236}">
                <a16:creationId xmlns="" xmlns:a16="http://schemas.microsoft.com/office/drawing/2014/main" id="{4A8E4D22-6F4C-40DB-8379-4610267B176C}"/>
              </a:ext>
            </a:extLst>
          </p:cNvPr>
          <p:cNvCxnSpPr/>
          <p:nvPr userDrawn="1"/>
        </p:nvCxnSpPr>
        <p:spPr>
          <a:xfrm>
            <a:off x="515937" y="403225"/>
            <a:ext cx="107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="" xmlns:a16="http://schemas.microsoft.com/office/drawing/2014/main" id="{48F82FD6-0636-4706-909D-0DA0F83D456B}"/>
              </a:ext>
            </a:extLst>
          </p:cNvPr>
          <p:cNvCxnSpPr/>
          <p:nvPr userDrawn="1"/>
        </p:nvCxnSpPr>
        <p:spPr>
          <a:xfrm>
            <a:off x="515937" y="6452257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49" r:id="rId2"/>
    <p:sldLayoutId id="2147483657" r:id="rId3"/>
    <p:sldLayoutId id="2147483664" r:id="rId4"/>
    <p:sldLayoutId id="2147483658" r:id="rId5"/>
    <p:sldLayoutId id="2147483659" r:id="rId6"/>
    <p:sldLayoutId id="2147483661" r:id="rId7"/>
    <p:sldLayoutId id="2147483663" r:id="rId8"/>
    <p:sldLayoutId id="2147483650" r:id="rId9"/>
    <p:sldLayoutId id="2147483654" r:id="rId10"/>
    <p:sldLayoutId id="2147483655" r:id="rId11"/>
    <p:sldLayoutId id="214748366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lnSpc>
          <a:spcPct val="95000"/>
        </a:lnSpc>
        <a:spcBef>
          <a:spcPts val="1000"/>
        </a:spcBef>
        <a:buClrTx/>
        <a:buFont typeface="Arial" panose="020B0604020202020204" pitchFamily="34" charset="0"/>
        <a:buChar char="•"/>
        <a:defRPr sz="17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94000" indent="-19800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92000" indent="-19800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90000" indent="-19800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694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7" orient="horz" pos="1138" userDrawn="1">
          <p15:clr>
            <a:srgbClr val="F26B43"/>
          </p15:clr>
        </p15:guide>
        <p15:guide id="9" orient="horz" pos="196" userDrawn="1">
          <p15:clr>
            <a:srgbClr val="F26B43"/>
          </p15:clr>
        </p15:guide>
        <p15:guide id="11" orient="horz" pos="1607" userDrawn="1">
          <p15:clr>
            <a:srgbClr val="F26B43"/>
          </p15:clr>
        </p15:guide>
        <p15:guide id="12" pos="494" userDrawn="1">
          <p15:clr>
            <a:srgbClr val="F26B43"/>
          </p15:clr>
        </p15:guide>
        <p15:guide id="13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vffplay.solidtango.com/video/diplomerad-forenin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="" xmlns:a16="http://schemas.microsoft.com/office/drawing/2014/main" id="{E33F6D08-EAA3-4E89-9CDE-861682A84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986" y="1766257"/>
            <a:ext cx="9567251" cy="3625140"/>
          </a:xfrm>
        </p:spPr>
        <p:txBody>
          <a:bodyPr/>
          <a:lstStyle/>
          <a:p>
            <a:pPr lvl="0">
              <a:lnSpc>
                <a:spcPct val="95000"/>
              </a:lnSpc>
              <a:spcBef>
                <a:spcPts val="1000"/>
              </a:spcBef>
            </a:pPr>
            <a:r>
              <a:rPr lang="sv-SE" sz="8000" dirty="0"/>
              <a:t>Diplomerad </a:t>
            </a:r>
            <a:r>
              <a:rPr lang="sv-SE" sz="8000" dirty="0" smtClean="0"/>
              <a:t>förening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400" u="sng" dirty="0">
                <a:solidFill>
                  <a:schemeClr val="tx1"/>
                </a:solidFill>
                <a:ea typeface="+mn-ea"/>
                <a:cs typeface="+mn-cs"/>
                <a:hlinkClick r:id="rId2"/>
              </a:rPr>
              <a:t>https://svffplay.solidtango.com/video/diplomerad-forening</a:t>
            </a:r>
            <a:r>
              <a:rPr lang="sv-SE" sz="2400" b="0" u="sng" dirty="0">
                <a:solidFill>
                  <a:srgbClr val="005293"/>
                </a:solidFill>
                <a:ea typeface="+mn-ea"/>
                <a:cs typeface="+mn-cs"/>
                <a:hlinkClick r:id="rId2"/>
              </a:rPr>
              <a:t>/</a:t>
            </a:r>
            <a:r>
              <a:rPr lang="sv-SE" sz="2400" b="0" u="sng" dirty="0">
                <a:solidFill>
                  <a:srgbClr val="005293"/>
                </a:solidFill>
                <a:ea typeface="+mn-ea"/>
                <a:cs typeface="+mn-cs"/>
              </a:rPr>
              <a:t/>
            </a:r>
            <a:br>
              <a:rPr lang="sv-SE" sz="2400" b="0" u="sng" dirty="0">
                <a:solidFill>
                  <a:srgbClr val="005293"/>
                </a:solidFill>
                <a:ea typeface="+mn-ea"/>
                <a:cs typeface="+mn-cs"/>
              </a:rPr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1800" b="0" dirty="0" smtClean="0"/>
              <a:t>Nationell föreningsutveckling för fotbollsföreningar i Sverige. </a:t>
            </a:r>
            <a:br>
              <a:rPr lang="sv-SE" sz="1800" b="0" dirty="0" smtClean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 smtClean="0"/>
              <a:t>Långsiktigt arbete där föreningens utvecklingsbehov är i centrum</a:t>
            </a:r>
            <a:br>
              <a:rPr lang="sv-SE" sz="1800" b="0" dirty="0" smtClean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 smtClean="0"/>
              <a:t>Nuläge – Önskat läge - Framtid </a:t>
            </a:r>
            <a:br>
              <a:rPr lang="sv-SE" sz="1800" b="0" dirty="0" smtClean="0"/>
            </a:br>
            <a:endParaRPr lang="sv-SE" b="0" dirty="0"/>
          </a:p>
        </p:txBody>
      </p:sp>
    </p:spTree>
    <p:extLst>
      <p:ext uri="{BB962C8B-B14F-4D97-AF65-F5344CB8AC3E}">
        <p14:creationId xmlns:p14="http://schemas.microsoft.com/office/powerpoint/2010/main" val="38025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="" xmlns:a16="http://schemas.microsoft.com/office/drawing/2014/main" id="{E33F6D08-EAA3-4E89-9CDE-861682A84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900" y="742480"/>
            <a:ext cx="3162132" cy="1134446"/>
          </a:xfrm>
        </p:spPr>
        <p:txBody>
          <a:bodyPr/>
          <a:lstStyle/>
          <a:p>
            <a:r>
              <a:rPr lang="sv-SE" sz="6000" dirty="0" smtClean="0"/>
              <a:t>6 kriterier</a:t>
            </a:r>
            <a:r>
              <a:rPr lang="sv-SE" sz="1800" b="0" dirty="0" smtClean="0"/>
              <a:t/>
            </a:r>
            <a:br>
              <a:rPr lang="sv-SE" sz="1800" b="0" dirty="0" smtClean="0"/>
            </a:br>
            <a:endParaRPr lang="sv-SE" b="0" dirty="0"/>
          </a:p>
        </p:txBody>
      </p:sp>
      <p:sp>
        <p:nvSpPr>
          <p:cNvPr id="4" name="Rubrik 2">
            <a:extLst>
              <a:ext uri="{FF2B5EF4-FFF2-40B4-BE49-F238E27FC236}">
                <a16:creationId xmlns="" xmlns:a16="http://schemas.microsoft.com/office/drawing/2014/main" id="{E33F6D08-EAA3-4E89-9CDE-861682A84EFE}"/>
              </a:ext>
            </a:extLst>
          </p:cNvPr>
          <p:cNvSpPr txBox="1">
            <a:spLocks/>
          </p:cNvSpPr>
          <p:nvPr/>
        </p:nvSpPr>
        <p:spPr>
          <a:xfrm>
            <a:off x="286921" y="2314607"/>
            <a:ext cx="6964111" cy="11344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b="0" dirty="0" smtClean="0"/>
              <a:t/>
            </a:r>
            <a:br>
              <a:rPr lang="sv-SE" sz="1800" b="0" dirty="0" smtClean="0"/>
            </a:br>
            <a:endParaRPr lang="sv-SE" b="0" dirty="0"/>
          </a:p>
        </p:txBody>
      </p:sp>
      <p:sp>
        <p:nvSpPr>
          <p:cNvPr id="2" name="Rektangel 1"/>
          <p:cNvSpPr/>
          <p:nvPr/>
        </p:nvSpPr>
        <p:spPr>
          <a:xfrm>
            <a:off x="577516" y="2185652"/>
            <a:ext cx="11285621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sv-SE" sz="2800" b="1" kern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Calibri"/>
              </a:rPr>
              <a:t>Inriktning/ledning</a:t>
            </a:r>
            <a:endParaRPr lang="sv-SE" sz="2800" b="1" kern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Calibri"/>
            </a:endParaRPr>
          </a:p>
          <a:p>
            <a:pPr>
              <a:spcAft>
                <a:spcPts val="1200"/>
              </a:spcAft>
            </a:pPr>
            <a:endParaRPr lang="sv-SE" sz="1600" dirty="0" smtClean="0">
              <a:solidFill>
                <a:schemeClr val="bg1"/>
              </a:solidFill>
              <a:ea typeface="Times New Roman"/>
              <a:cs typeface="Calibri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77514" y="2700252"/>
            <a:ext cx="11285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Ledarförsörjning</a:t>
            </a:r>
            <a:endParaRPr lang="sv-S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77516" y="3187443"/>
            <a:ext cx="1097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Spelarutbildningsplan</a:t>
            </a:r>
            <a:endParaRPr lang="sv-S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77514" y="3710663"/>
            <a:ext cx="11141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Ekonomisk styrning</a:t>
            </a:r>
            <a:endParaRPr lang="sv-S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3" y="4133789"/>
            <a:ext cx="112236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577514" y="4695118"/>
            <a:ext cx="10804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 smtClean="0">
                <a:solidFill>
                  <a:schemeClr val="bg1"/>
                </a:solidFill>
              </a:rPr>
              <a:t>Demokrati </a:t>
            </a:r>
            <a:r>
              <a:rPr lang="sv-SE" sz="2800" b="1" dirty="0">
                <a:solidFill>
                  <a:schemeClr val="bg1"/>
                </a:solidFill>
              </a:rPr>
              <a:t>och </a:t>
            </a:r>
            <a:r>
              <a:rPr lang="sv-SE" sz="2800" b="1" dirty="0" smtClean="0">
                <a:solidFill>
                  <a:schemeClr val="bg1"/>
                </a:solidFill>
              </a:rPr>
              <a:t>delaktighet</a:t>
            </a:r>
            <a:endParaRPr lang="sv-S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88769" y="1161604"/>
            <a:ext cx="10675917" cy="770256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Några målbilder </a:t>
            </a:r>
            <a:r>
              <a:rPr lang="sv-SE" dirty="0"/>
              <a:t>för en diplomerad </a:t>
            </a:r>
            <a:r>
              <a:rPr lang="sv-SE" dirty="0" smtClean="0"/>
              <a:t>förening (DF)</a:t>
            </a:r>
            <a:endParaRPr lang="sv-SE" dirty="0"/>
          </a:p>
        </p:txBody>
      </p:sp>
      <p:sp>
        <p:nvSpPr>
          <p:cNvPr id="2" name="Underrubrik 1"/>
          <p:cNvSpPr>
            <a:spLocks noGrp="1"/>
          </p:cNvSpPr>
          <p:nvPr>
            <p:ph sz="quarter" idx="13"/>
          </p:nvPr>
        </p:nvSpPr>
        <p:spPr>
          <a:xfrm>
            <a:off x="784225" y="2199680"/>
            <a:ext cx="10242000" cy="4083889"/>
          </a:xfrm>
        </p:spPr>
        <p:txBody>
          <a:bodyPr/>
          <a:lstStyle/>
          <a:p>
            <a:r>
              <a:rPr lang="sv-SE" sz="1600" dirty="0"/>
              <a:t>”I en diplomerad förening finns en tydlig inriktning med en genomarbetad verksamhetsidé, mål, handlingsplaner och en policy som utgår från Fotbollens spela, lek och lär.”</a:t>
            </a:r>
          </a:p>
          <a:p>
            <a:r>
              <a:rPr lang="sv-SE" sz="1600" dirty="0"/>
              <a:t>”I en diplomerad förening finns en ledarförsörjningsplan, dvs en plan för hur föreningen rekryterar, utvecklar och behåller ledare.”</a:t>
            </a:r>
          </a:p>
          <a:p>
            <a:r>
              <a:rPr lang="sv-SE" sz="1600" dirty="0"/>
              <a:t>”En diplomerad förening har en tränar- och spelarutbildare.”</a:t>
            </a:r>
          </a:p>
          <a:p>
            <a:r>
              <a:rPr lang="sv-SE" sz="1600" dirty="0"/>
              <a:t>”En diplomerad förening har en domaransvarig.”</a:t>
            </a:r>
          </a:p>
          <a:p>
            <a:r>
              <a:rPr lang="sv-SE" sz="1600" dirty="0"/>
              <a:t>”</a:t>
            </a:r>
            <a:r>
              <a:rPr lang="de-DE" sz="1600" dirty="0"/>
              <a:t>En </a:t>
            </a:r>
            <a:r>
              <a:rPr lang="de-DE" sz="1600" dirty="0" err="1"/>
              <a:t>diplomerad</a:t>
            </a:r>
            <a:r>
              <a:rPr lang="de-DE" sz="1600" dirty="0"/>
              <a:t> </a:t>
            </a:r>
            <a:r>
              <a:rPr lang="de-DE" sz="1600" dirty="0" err="1"/>
              <a:t>förening</a:t>
            </a:r>
            <a:r>
              <a:rPr lang="de-DE" sz="1600" dirty="0"/>
              <a:t> har en </a:t>
            </a:r>
            <a:r>
              <a:rPr lang="de-DE" sz="1600" dirty="0" err="1"/>
              <a:t>spelarutbildningsplan</a:t>
            </a:r>
            <a:r>
              <a:rPr lang="de-DE" sz="1600" dirty="0"/>
              <a:t> </a:t>
            </a:r>
            <a:r>
              <a:rPr lang="de-DE" sz="1600" dirty="0" err="1"/>
              <a:t>som</a:t>
            </a:r>
            <a:r>
              <a:rPr lang="de-DE" sz="1600" dirty="0"/>
              <a:t> </a:t>
            </a:r>
            <a:r>
              <a:rPr lang="de-DE" sz="1600" dirty="0" err="1"/>
              <a:t>bygger</a:t>
            </a:r>
            <a:r>
              <a:rPr lang="de-DE" sz="1600" dirty="0"/>
              <a:t> </a:t>
            </a:r>
            <a:r>
              <a:rPr lang="de-DE" sz="1600" dirty="0" err="1"/>
              <a:t>på</a:t>
            </a:r>
            <a:r>
              <a:rPr lang="de-DE" sz="1600" dirty="0"/>
              <a:t> </a:t>
            </a:r>
            <a:r>
              <a:rPr lang="de-DE" sz="1600" dirty="0" err="1"/>
              <a:t>principerna</a:t>
            </a:r>
            <a:r>
              <a:rPr lang="de-DE" sz="1600" dirty="0"/>
              <a:t> i </a:t>
            </a:r>
            <a:r>
              <a:rPr lang="de-DE" sz="1600" dirty="0" err="1"/>
              <a:t>Svenska</a:t>
            </a:r>
            <a:r>
              <a:rPr lang="de-DE" sz="1600" dirty="0"/>
              <a:t> </a:t>
            </a:r>
            <a:r>
              <a:rPr lang="de-DE" sz="1600" dirty="0" err="1"/>
              <a:t>Fotbollförbundets</a:t>
            </a:r>
            <a:r>
              <a:rPr lang="de-DE" sz="1600" dirty="0"/>
              <a:t> </a:t>
            </a:r>
            <a:r>
              <a:rPr lang="de-DE" sz="1600" dirty="0" err="1"/>
              <a:t>spelarutbildningsplan</a:t>
            </a:r>
            <a:r>
              <a:rPr lang="de-DE" sz="1600" dirty="0"/>
              <a:t>.“</a:t>
            </a:r>
          </a:p>
          <a:p>
            <a:r>
              <a:rPr lang="sv-SE" sz="1600" dirty="0"/>
              <a:t>”En diplomerad förening har en plan för intern och extern kommunikation.”</a:t>
            </a:r>
          </a:p>
          <a:p>
            <a:r>
              <a:rPr lang="sv-SE" sz="1600" dirty="0"/>
              <a:t>”En diplomerad förening har stadgar som bygger på RF:s stadgemall och en handlingsplan för hur medlemmar ska göras medbestämmande under verksamhetsåret.” </a:t>
            </a:r>
          </a:p>
          <a:p>
            <a:r>
              <a:rPr lang="sv-SE" sz="1600" dirty="0"/>
              <a:t>”I en diplomerad förening är det tydligt vem som gör vad och hur. Det finns en plan för hur man tar tillvara på och ger medlemmar utrymme att engagera sig i olika frågor och uppgifter.”</a:t>
            </a:r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7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Övergripande processflöde 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815414" y="3002448"/>
            <a:ext cx="10945215" cy="1181622"/>
            <a:chOff x="611560" y="4365104"/>
            <a:chExt cx="8208912" cy="936104"/>
          </a:xfrm>
        </p:grpSpPr>
        <p:sp>
          <p:nvSpPr>
            <p:cNvPr id="9" name="Rektangel med rundade hörn 8"/>
            <p:cNvSpPr/>
            <p:nvPr/>
          </p:nvSpPr>
          <p:spPr>
            <a:xfrm>
              <a:off x="7524328" y="4365104"/>
              <a:ext cx="1296144" cy="9361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000" dirty="0"/>
                <a:t>Diplomering</a:t>
              </a:r>
            </a:p>
          </p:txBody>
        </p:sp>
        <p:sp>
          <p:nvSpPr>
            <p:cNvPr id="10" name="Rektangel med rundade hörn 9"/>
            <p:cNvSpPr/>
            <p:nvPr/>
          </p:nvSpPr>
          <p:spPr>
            <a:xfrm>
              <a:off x="611560" y="4365104"/>
              <a:ext cx="1224136" cy="9361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000" dirty="0"/>
                <a:t>Nuläge</a:t>
              </a:r>
            </a:p>
          </p:txBody>
        </p:sp>
        <p:sp>
          <p:nvSpPr>
            <p:cNvPr id="11" name="Rektangel med rundade hörn 10"/>
            <p:cNvSpPr/>
            <p:nvPr/>
          </p:nvSpPr>
          <p:spPr>
            <a:xfrm>
              <a:off x="2339752" y="4365104"/>
              <a:ext cx="1224136" cy="9361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000" dirty="0"/>
                <a:t>Ansökan</a:t>
              </a:r>
            </a:p>
          </p:txBody>
        </p:sp>
        <p:sp>
          <p:nvSpPr>
            <p:cNvPr id="12" name="Rektangel med rundade hörn 11"/>
            <p:cNvSpPr/>
            <p:nvPr/>
          </p:nvSpPr>
          <p:spPr>
            <a:xfrm>
              <a:off x="4067944" y="4365104"/>
              <a:ext cx="1152128" cy="9361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867" dirty="0"/>
                <a:t>Utvecklings-process</a:t>
              </a:r>
            </a:p>
          </p:txBody>
        </p:sp>
        <p:sp>
          <p:nvSpPr>
            <p:cNvPr id="13" name="Rektangel med rundade hörn 12"/>
            <p:cNvSpPr/>
            <p:nvPr/>
          </p:nvSpPr>
          <p:spPr>
            <a:xfrm>
              <a:off x="5724128" y="4365104"/>
              <a:ext cx="1368152" cy="9361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000" dirty="0"/>
                <a:t>Bevis/Kontroll</a:t>
              </a:r>
            </a:p>
          </p:txBody>
        </p:sp>
        <p:cxnSp>
          <p:nvCxnSpPr>
            <p:cNvPr id="14" name="Rak pil 13"/>
            <p:cNvCxnSpPr>
              <a:stCxn id="13" idx="3"/>
              <a:endCxn id="9" idx="1"/>
            </p:cNvCxnSpPr>
            <p:nvPr/>
          </p:nvCxnSpPr>
          <p:spPr>
            <a:xfrm>
              <a:off x="7092280" y="4833156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 15"/>
            <p:cNvCxnSpPr>
              <a:stCxn id="10" idx="3"/>
              <a:endCxn id="11" idx="1"/>
            </p:cNvCxnSpPr>
            <p:nvPr/>
          </p:nvCxnSpPr>
          <p:spPr>
            <a:xfrm>
              <a:off x="1835696" y="4833156"/>
              <a:ext cx="504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 16"/>
            <p:cNvCxnSpPr>
              <a:stCxn id="11" idx="3"/>
              <a:endCxn id="12" idx="1"/>
            </p:cNvCxnSpPr>
            <p:nvPr/>
          </p:nvCxnSpPr>
          <p:spPr>
            <a:xfrm>
              <a:off x="3563888" y="4833156"/>
              <a:ext cx="504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k pil 17"/>
            <p:cNvCxnSpPr>
              <a:stCxn id="12" idx="3"/>
              <a:endCxn id="13" idx="1"/>
            </p:cNvCxnSpPr>
            <p:nvPr/>
          </p:nvCxnSpPr>
          <p:spPr>
            <a:xfrm>
              <a:off x="5220072" y="4833156"/>
              <a:ext cx="504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ruta 1"/>
          <p:cNvSpPr txBox="1"/>
          <p:nvPr/>
        </p:nvSpPr>
        <p:spPr>
          <a:xfrm>
            <a:off x="213757" y="4655127"/>
            <a:ext cx="2569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Analys av föreningens nuläge. Finns det utvecklingsbehov?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2531165" y="5413168"/>
            <a:ext cx="2569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Om ja = Föreningen gör en ansökan till GFF om att starta igång DF</a:t>
            </a:r>
            <a:endParaRPr lang="sv-SE" dirty="0"/>
          </a:p>
        </p:txBody>
      </p:sp>
      <p:sp>
        <p:nvSpPr>
          <p:cNvPr id="19" name="textruta 18"/>
          <p:cNvSpPr txBox="1"/>
          <p:nvPr/>
        </p:nvSpPr>
        <p:spPr>
          <a:xfrm>
            <a:off x="5012247" y="4378128"/>
            <a:ext cx="2569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Steg 1 är medlems-enkäten, därefter ”arbetet” utifrån behov. Stöd av SISU/GFF</a:t>
            </a:r>
            <a:endParaRPr lang="sv-SE" dirty="0"/>
          </a:p>
        </p:txBody>
      </p:sp>
      <p:sp>
        <p:nvSpPr>
          <p:cNvPr id="20" name="textruta 19"/>
          <p:cNvSpPr txBox="1"/>
          <p:nvPr/>
        </p:nvSpPr>
        <p:spPr>
          <a:xfrm>
            <a:off x="7296133" y="5274668"/>
            <a:ext cx="2569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När föreningen är nöjda/klara med sitt ”arbete” så skickas detta via </a:t>
            </a:r>
            <a:r>
              <a:rPr lang="sv-SE" dirty="0" err="1" smtClean="0"/>
              <a:t>fogis</a:t>
            </a:r>
            <a:r>
              <a:rPr lang="sv-SE" dirty="0" smtClean="0"/>
              <a:t> för kontroll</a:t>
            </a:r>
            <a:endParaRPr lang="sv-SE" dirty="0"/>
          </a:p>
        </p:txBody>
      </p:sp>
      <p:sp>
        <p:nvSpPr>
          <p:cNvPr id="21" name="textruta 20"/>
          <p:cNvSpPr txBox="1"/>
          <p:nvPr/>
        </p:nvSpPr>
        <p:spPr>
          <a:xfrm>
            <a:off x="9456374" y="4503738"/>
            <a:ext cx="2569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Innehåller ”arbetet” det som skall finnas så diplomeras föreningen i det området/kriteriet.</a:t>
            </a:r>
            <a:endParaRPr lang="sv-SE" dirty="0"/>
          </a:p>
        </p:txBody>
      </p:sp>
      <p:cxnSp>
        <p:nvCxnSpPr>
          <p:cNvPr id="6" name="Rak pil 5"/>
          <p:cNvCxnSpPr/>
          <p:nvPr/>
        </p:nvCxnSpPr>
        <p:spPr>
          <a:xfrm>
            <a:off x="2244436" y="5116792"/>
            <a:ext cx="439387" cy="296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 21"/>
          <p:cNvCxnSpPr/>
          <p:nvPr/>
        </p:nvCxnSpPr>
        <p:spPr>
          <a:xfrm flipV="1">
            <a:off x="4751851" y="5578457"/>
            <a:ext cx="520793" cy="296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 22"/>
          <p:cNvCxnSpPr/>
          <p:nvPr/>
        </p:nvCxnSpPr>
        <p:spPr>
          <a:xfrm>
            <a:off x="6581194" y="5578457"/>
            <a:ext cx="594309" cy="336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pil 23"/>
          <p:cNvCxnSpPr>
            <a:endCxn id="21" idx="1"/>
          </p:cNvCxnSpPr>
          <p:nvPr/>
        </p:nvCxnSpPr>
        <p:spPr>
          <a:xfrm flipV="1">
            <a:off x="9120249" y="5103903"/>
            <a:ext cx="336125" cy="477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ihandsfigur 25"/>
          <p:cNvSpPr/>
          <p:nvPr/>
        </p:nvSpPr>
        <p:spPr>
          <a:xfrm>
            <a:off x="486555" y="1848224"/>
            <a:ext cx="12189278" cy="3267147"/>
          </a:xfrm>
          <a:custGeom>
            <a:avLst/>
            <a:gdLst>
              <a:gd name="connsiteX0" fmla="*/ 11222515 w 12189278"/>
              <a:gd name="connsiteY0" fmla="*/ 3151288 h 3267147"/>
              <a:gd name="connsiteX1" fmla="*/ 11471897 w 12189278"/>
              <a:gd name="connsiteY1" fmla="*/ 2925657 h 3267147"/>
              <a:gd name="connsiteX2" fmla="*/ 11365019 w 12189278"/>
              <a:gd name="connsiteY2" fmla="*/ 277459 h 3267147"/>
              <a:gd name="connsiteX3" fmla="*/ 807855 w 12189278"/>
              <a:gd name="connsiteY3" fmla="*/ 360586 h 3267147"/>
              <a:gd name="connsiteX4" fmla="*/ 689102 w 12189278"/>
              <a:gd name="connsiteY4" fmla="*/ 2759402 h 3267147"/>
              <a:gd name="connsiteX5" fmla="*/ 35959 w 12189278"/>
              <a:gd name="connsiteY5" fmla="*/ 1322488 h 3267147"/>
              <a:gd name="connsiteX6" fmla="*/ 142837 w 12189278"/>
              <a:gd name="connsiteY6" fmla="*/ 1310612 h 326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9278" h="3267147">
                <a:moveTo>
                  <a:pt x="11222515" y="3151288"/>
                </a:moveTo>
                <a:cubicBezTo>
                  <a:pt x="11335330" y="3277958"/>
                  <a:pt x="11448146" y="3404628"/>
                  <a:pt x="11471897" y="2925657"/>
                </a:cubicBezTo>
                <a:cubicBezTo>
                  <a:pt x="11495648" y="2446686"/>
                  <a:pt x="13142359" y="704971"/>
                  <a:pt x="11365019" y="277459"/>
                </a:cubicBezTo>
                <a:cubicBezTo>
                  <a:pt x="9587679" y="-150053"/>
                  <a:pt x="2587174" y="-53071"/>
                  <a:pt x="807855" y="360586"/>
                </a:cubicBezTo>
                <a:cubicBezTo>
                  <a:pt x="-971464" y="774243"/>
                  <a:pt x="817751" y="2599085"/>
                  <a:pt x="689102" y="2759402"/>
                </a:cubicBezTo>
                <a:cubicBezTo>
                  <a:pt x="560453" y="2919719"/>
                  <a:pt x="127003" y="1563953"/>
                  <a:pt x="35959" y="1322488"/>
                </a:cubicBezTo>
                <a:cubicBezTo>
                  <a:pt x="-55085" y="1081023"/>
                  <a:pt x="43876" y="1195817"/>
                  <a:pt x="142837" y="1310612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0" name="Rak 29"/>
          <p:cNvCxnSpPr/>
          <p:nvPr/>
        </p:nvCxnSpPr>
        <p:spPr>
          <a:xfrm flipV="1">
            <a:off x="11760629" y="3823855"/>
            <a:ext cx="265621" cy="8183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 flipV="1">
            <a:off x="12026250" y="2208810"/>
            <a:ext cx="0" cy="16150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>
            <a:off x="213757" y="2236566"/>
            <a:ext cx="11812492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/>
        </p:nvCxnSpPr>
        <p:spPr>
          <a:xfrm>
            <a:off x="201883" y="2236567"/>
            <a:ext cx="11874" cy="1492285"/>
          </a:xfrm>
          <a:prstGeom prst="line">
            <a:avLst/>
          </a:prstGeom>
          <a:ln cap="sq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ruta 38"/>
          <p:cNvSpPr txBox="1"/>
          <p:nvPr/>
        </p:nvSpPr>
        <p:spPr>
          <a:xfrm>
            <a:off x="95002" y="3752603"/>
            <a:ext cx="48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093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9" grpId="0"/>
      <p:bldP spid="20" grpId="0"/>
      <p:bldP spid="21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Föreningen genomför sin skattning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700608" y="2472890"/>
            <a:ext cx="4932363" cy="2401931"/>
          </a:xfrm>
        </p:spPr>
        <p:txBody>
          <a:bodyPr/>
          <a:lstStyle/>
          <a:p>
            <a:pPr marL="0" indent="0">
              <a:buNone/>
            </a:pPr>
            <a:r>
              <a:rPr lang="sv-SE" sz="2000" b="1" u="sng" dirty="0" smtClean="0"/>
              <a:t>Hur?</a:t>
            </a:r>
          </a:p>
          <a:p>
            <a:r>
              <a:rPr lang="sv-SE" sz="2000" dirty="0" smtClean="0"/>
              <a:t>Alla/delar av  föreningens medlemmarna uppmanas att svara  digitalt eller via medlemsmöten</a:t>
            </a:r>
          </a:p>
          <a:p>
            <a:r>
              <a:rPr lang="sv-SE" sz="2000" dirty="0" smtClean="0"/>
              <a:t>Olika nivåer (vuxna/barn)</a:t>
            </a:r>
          </a:p>
          <a:p>
            <a:r>
              <a:rPr lang="sv-SE" sz="2000" dirty="0" smtClean="0"/>
              <a:t>Anonymt</a:t>
            </a:r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575880" y="2384096"/>
            <a:ext cx="4932363" cy="2401661"/>
          </a:xfrm>
        </p:spPr>
        <p:txBody>
          <a:bodyPr/>
          <a:lstStyle/>
          <a:p>
            <a:pPr marL="0" indent="0">
              <a:buNone/>
            </a:pPr>
            <a:r>
              <a:rPr lang="sv-SE" sz="2000" b="1" u="sng" dirty="0" smtClean="0"/>
              <a:t>Varför?</a:t>
            </a:r>
          </a:p>
          <a:p>
            <a:r>
              <a:rPr lang="sv-SE" sz="2000" dirty="0" smtClean="0"/>
              <a:t>Medlemmarnas syn på föreningen</a:t>
            </a:r>
          </a:p>
          <a:p>
            <a:r>
              <a:rPr lang="sv-SE" sz="2000" dirty="0" smtClean="0"/>
              <a:t>Synliggör styrkor, behov och ev. brister</a:t>
            </a:r>
          </a:p>
          <a:p>
            <a:r>
              <a:rPr lang="sv-SE" sz="2000" dirty="0" smtClean="0"/>
              <a:t>Startar automatiskt igång en medvetenhet och delaktighet bland medlemmarna som förhoppningsvis leder till ett större engagemang för föreningens arbete.</a:t>
            </a:r>
          </a:p>
        </p:txBody>
      </p:sp>
      <p:sp>
        <p:nvSpPr>
          <p:cNvPr id="5" name="Platshållare för text 3"/>
          <p:cNvSpPr txBox="1">
            <a:spLocks/>
          </p:cNvSpPr>
          <p:nvPr/>
        </p:nvSpPr>
        <p:spPr>
          <a:xfrm>
            <a:off x="3042062" y="5006564"/>
            <a:ext cx="4932363" cy="1109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8000" indent="-19800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 b="1" u="sng" dirty="0" smtClean="0"/>
              <a:t>Utmaningar?</a:t>
            </a:r>
          </a:p>
          <a:p>
            <a:r>
              <a:rPr lang="sv-SE" sz="2000" dirty="0" smtClean="0"/>
              <a:t>Uppdaterat medlemsregister</a:t>
            </a:r>
          </a:p>
          <a:p>
            <a:r>
              <a:rPr lang="sv-SE" sz="2000" dirty="0" smtClean="0"/>
              <a:t>Få ”alla” att svara på enkäten</a:t>
            </a:r>
          </a:p>
        </p:txBody>
      </p:sp>
    </p:spTree>
    <p:extLst>
      <p:ext uri="{BB962C8B-B14F-4D97-AF65-F5344CB8AC3E}">
        <p14:creationId xmlns:p14="http://schemas.microsoft.com/office/powerpoint/2010/main" val="376117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="" xmlns:a16="http://schemas.microsoft.com/office/drawing/2014/main" id="{E33F6D08-EAA3-4E89-9CDE-861682A84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900" y="742480"/>
            <a:ext cx="3162132" cy="1134446"/>
          </a:xfrm>
        </p:spPr>
        <p:txBody>
          <a:bodyPr/>
          <a:lstStyle/>
          <a:p>
            <a:r>
              <a:rPr lang="sv-SE" sz="1800" b="0" dirty="0" smtClean="0"/>
              <a:t/>
            </a:r>
            <a:br>
              <a:rPr lang="sv-SE" sz="1800" b="0" dirty="0" smtClean="0"/>
            </a:br>
            <a:endParaRPr lang="sv-SE" b="0" dirty="0"/>
          </a:p>
        </p:txBody>
      </p:sp>
      <p:sp>
        <p:nvSpPr>
          <p:cNvPr id="4" name="Rubrik 2">
            <a:extLst>
              <a:ext uri="{FF2B5EF4-FFF2-40B4-BE49-F238E27FC236}">
                <a16:creationId xmlns="" xmlns:a16="http://schemas.microsoft.com/office/drawing/2014/main" id="{E33F6D08-EAA3-4E89-9CDE-861682A84EFE}"/>
              </a:ext>
            </a:extLst>
          </p:cNvPr>
          <p:cNvSpPr txBox="1">
            <a:spLocks/>
          </p:cNvSpPr>
          <p:nvPr/>
        </p:nvSpPr>
        <p:spPr>
          <a:xfrm>
            <a:off x="286921" y="2314607"/>
            <a:ext cx="6964111" cy="11344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b="0" dirty="0" smtClean="0"/>
              <a:t/>
            </a:r>
            <a:br>
              <a:rPr lang="sv-SE" sz="1800" b="0" dirty="0" smtClean="0"/>
            </a:br>
            <a:endParaRPr lang="sv-SE" b="0" dirty="0"/>
          </a:p>
        </p:txBody>
      </p:sp>
      <p:sp>
        <p:nvSpPr>
          <p:cNvPr id="2" name="Rektangel 1"/>
          <p:cNvSpPr/>
          <p:nvPr/>
        </p:nvSpPr>
        <p:spPr>
          <a:xfrm>
            <a:off x="577516" y="2185652"/>
            <a:ext cx="11285621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sv-SE" sz="4800" dirty="0" smtClean="0">
                <a:solidFill>
                  <a:schemeClr val="bg1"/>
                </a:solidFill>
                <a:ea typeface="Times New Roman"/>
                <a:cs typeface="Calibri"/>
              </a:rPr>
              <a:t>Om du är intresserad av att veta mer om ”Diplomerad förening” så är du varmt välkommen att kontakta mig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sv-SE" sz="2000" dirty="0">
              <a:solidFill>
                <a:schemeClr val="bg1"/>
              </a:solidFill>
              <a:ea typeface="Times New Roman"/>
              <a:cs typeface="Calibri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sv-SE" sz="2000" dirty="0" smtClean="0">
                <a:solidFill>
                  <a:schemeClr val="bg1"/>
                </a:solidFill>
                <a:ea typeface="Times New Roman"/>
                <a:cs typeface="Calibri"/>
              </a:rPr>
              <a:t>//Urban Ivarsson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sv-SE" sz="1600" b="1" kern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1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vFF">
  <a:themeElements>
    <a:clrScheme name="SvF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293"/>
      </a:accent1>
      <a:accent2>
        <a:srgbClr val="FECB00"/>
      </a:accent2>
      <a:accent3>
        <a:srgbClr val="63B9E9"/>
      </a:accent3>
      <a:accent4>
        <a:srgbClr val="449DD7"/>
      </a:accent4>
      <a:accent5>
        <a:srgbClr val="0085C8"/>
      </a:accent5>
      <a:accent6>
        <a:srgbClr val="00345C"/>
      </a:accent6>
      <a:hlink>
        <a:srgbClr val="0563C1"/>
      </a:hlink>
      <a:folHlink>
        <a:srgbClr val="954F72"/>
      </a:folHlink>
    </a:clrScheme>
    <a:fontScheme name="SvF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SvFF.potx" id="{8CC39ADD-0E4F-499D-B136-BD8D7D54F8B6}" vid="{AA2A1A0A-DD64-48F4-902A-B9CEAAB49C33}"/>
    </a:ext>
  </a:extLst>
</a:theme>
</file>

<file path=ppt/theme/theme2.xml><?xml version="1.0" encoding="utf-8"?>
<a:theme xmlns:a="http://schemas.openxmlformats.org/drawingml/2006/main" name="Office-tema">
  <a:themeElements>
    <a:clrScheme name="SvF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293"/>
      </a:accent1>
      <a:accent2>
        <a:srgbClr val="FECB00"/>
      </a:accent2>
      <a:accent3>
        <a:srgbClr val="63B9E9"/>
      </a:accent3>
      <a:accent4>
        <a:srgbClr val="449DD7"/>
      </a:accent4>
      <a:accent5>
        <a:srgbClr val="0085C8"/>
      </a:accent5>
      <a:accent6>
        <a:srgbClr val="00345C"/>
      </a:accent6>
      <a:hlink>
        <a:srgbClr val="0563C1"/>
      </a:hlink>
      <a:folHlink>
        <a:srgbClr val="954F72"/>
      </a:folHlink>
    </a:clrScheme>
    <a:fontScheme name="SvF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vF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293"/>
      </a:accent1>
      <a:accent2>
        <a:srgbClr val="FECB00"/>
      </a:accent2>
      <a:accent3>
        <a:srgbClr val="63B9E9"/>
      </a:accent3>
      <a:accent4>
        <a:srgbClr val="449DD7"/>
      </a:accent4>
      <a:accent5>
        <a:srgbClr val="0085C8"/>
      </a:accent5>
      <a:accent6>
        <a:srgbClr val="00345C"/>
      </a:accent6>
      <a:hlink>
        <a:srgbClr val="0563C1"/>
      </a:hlink>
      <a:folHlink>
        <a:srgbClr val="954F72"/>
      </a:folHlink>
    </a:clrScheme>
    <a:fontScheme name="SvF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SvFF</Template>
  <TotalTime>993</TotalTime>
  <Words>351</Words>
  <Application>Microsoft Office PowerPoint</Application>
  <PresentationFormat>Anpassad</PresentationFormat>
  <Paragraphs>46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SvFF</vt:lpstr>
      <vt:lpstr>Diplomerad förening https://svffplay.solidtango.com/video/diplomerad-forening/  Nationell föreningsutveckling för fotbollsföreningar i Sverige.   Långsiktigt arbete där föreningens utvecklingsbehov är i centrum  Nuläge – Önskat läge - Framtid  </vt:lpstr>
      <vt:lpstr>6 kriterier </vt:lpstr>
      <vt:lpstr>Några målbilder för en diplomerad förening (DF)</vt:lpstr>
      <vt:lpstr>Övergripande processflöde </vt:lpstr>
      <vt:lpstr>Föreningen genomför sin skattning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Instruktionssida (dold sida, visas inte vid utskrift)</dc:title>
  <dc:creator>Anna Malmén</dc:creator>
  <cp:lastModifiedBy>Johanna Grönlund</cp:lastModifiedBy>
  <cp:revision>82</cp:revision>
  <dcterms:created xsi:type="dcterms:W3CDTF">2018-05-02T07:24:52Z</dcterms:created>
  <dcterms:modified xsi:type="dcterms:W3CDTF">2018-10-31T09:33:37Z</dcterms:modified>
</cp:coreProperties>
</file>